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71" r:id="rId3"/>
    <p:sldId id="276" r:id="rId4"/>
    <p:sldId id="257" r:id="rId5"/>
    <p:sldId id="274" r:id="rId6"/>
    <p:sldId id="272" r:id="rId7"/>
    <p:sldId id="270" r:id="rId8"/>
    <p:sldId id="259" r:id="rId9"/>
    <p:sldId id="268" r:id="rId10"/>
    <p:sldId id="277" r:id="rId11"/>
    <p:sldId id="258" r:id="rId12"/>
    <p:sldId id="269" r:id="rId13"/>
    <p:sldId id="266" r:id="rId14"/>
    <p:sldId id="265" r:id="rId15"/>
    <p:sldId id="267" r:id="rId16"/>
    <p:sldId id="279" r:id="rId17"/>
    <p:sldId id="261" r:id="rId18"/>
    <p:sldId id="262" r:id="rId19"/>
    <p:sldId id="273" r:id="rId20"/>
    <p:sldId id="263"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9747" autoAdjust="0"/>
  </p:normalViewPr>
  <p:slideViewPr>
    <p:cSldViewPr snapToGrid="0">
      <p:cViewPr varScale="1">
        <p:scale>
          <a:sx n="91" d="100"/>
          <a:sy n="91" d="100"/>
        </p:scale>
        <p:origin x="69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6366E8-FCC4-48AB-BD1E-E990E6F10DF6}" type="datetimeFigureOut">
              <a:rPr lang="en-US" smtClean="0"/>
              <a:t>3/12/2020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B449A6-6411-40CA-8278-2A6C917903BF}" type="slidenum">
              <a:rPr lang="en-US" smtClean="0"/>
              <a:t>‹#›</a:t>
            </a:fld>
            <a:endParaRPr lang="en-US"/>
          </a:p>
        </p:txBody>
      </p:sp>
    </p:spTree>
    <p:extLst>
      <p:ext uri="{BB962C8B-B14F-4D97-AF65-F5344CB8AC3E}">
        <p14:creationId xmlns:p14="http://schemas.microsoft.com/office/powerpoint/2010/main" val="3799859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Anti-lock_braking_system"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en.wikipedia.org/wiki/Electronic_stability_control"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Hello everyone, I am «ARDA HATUNOGLU» and today I am going to present my thesis. The title of the research is «</a:t>
            </a:r>
            <a:r>
              <a:rPr lang="en-US" sz="1200" dirty="0"/>
              <a:t>Development of a LabVIEW Based Measurement</a:t>
            </a:r>
            <a:br>
              <a:rPr lang="en-US" sz="1200" dirty="0"/>
            </a:br>
            <a:r>
              <a:rPr lang="en-US" sz="1200" dirty="0"/>
              <a:t>and Control System for an Electric Vehicle Powertrain Test Bench</a:t>
            </a:r>
            <a:r>
              <a:rPr lang="tr-TR" sz="1200" dirty="0"/>
              <a:t>». My advisor is Professor Giulio De Donato which I took immense amount of help and guidance. Let’s dive in to it!</a:t>
            </a:r>
          </a:p>
        </p:txBody>
      </p:sp>
      <p:sp>
        <p:nvSpPr>
          <p:cNvPr id="4" name="Slide Number Placeholder 3"/>
          <p:cNvSpPr>
            <a:spLocks noGrp="1"/>
          </p:cNvSpPr>
          <p:nvPr>
            <p:ph type="sldNum" sz="quarter" idx="5"/>
          </p:nvPr>
        </p:nvSpPr>
        <p:spPr/>
        <p:txBody>
          <a:bodyPr/>
          <a:lstStyle/>
          <a:p>
            <a:fld id="{1AB449A6-6411-40CA-8278-2A6C917903BF}" type="slidenum">
              <a:rPr lang="en-US" smtClean="0"/>
              <a:t>1</a:t>
            </a:fld>
            <a:endParaRPr lang="en-US"/>
          </a:p>
        </p:txBody>
      </p:sp>
    </p:spTree>
    <p:extLst>
      <p:ext uri="{BB962C8B-B14F-4D97-AF65-F5344CB8AC3E}">
        <p14:creationId xmlns:p14="http://schemas.microsoft.com/office/powerpoint/2010/main" val="3757314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Vehicles that are considered to be tested are selected to have in wheel motors since the electric motor that is mounted in the test bench is a in wheel motor. In the experiments it is assumed that the load of the vehicle is distributed equally over each tyre by %25 percent which is far from reality but this assumption is made for the sake of simplification.</a:t>
            </a:r>
          </a:p>
          <a:p>
            <a:r>
              <a:rPr lang="tr-TR" sz="1200" b="0" i="0" kern="1200" dirty="0">
                <a:solidFill>
                  <a:schemeClr val="tx1"/>
                </a:solidFill>
                <a:effectLst/>
                <a:latin typeface="+mn-lt"/>
                <a:ea typeface="+mn-ea"/>
                <a:cs typeface="+mn-cs"/>
              </a:rPr>
              <a:t>This type of All wheel drives </a:t>
            </a:r>
            <a:r>
              <a:rPr lang="en-US" sz="1200" b="0" i="0" kern="1200" dirty="0">
                <a:solidFill>
                  <a:schemeClr val="tx1"/>
                </a:solidFill>
                <a:effectLst/>
                <a:latin typeface="+mn-lt"/>
                <a:ea typeface="+mn-ea"/>
                <a:cs typeface="+mn-cs"/>
              </a:rPr>
              <a:t>uses one drive motor per wheel allowing braking or acceleration torque to each wheel to be controlled independently. This system</a:t>
            </a:r>
            <a:r>
              <a:rPr lang="tr-TR" sz="1200" b="0" i="0" kern="1200" dirty="0">
                <a:solidFill>
                  <a:schemeClr val="tx1"/>
                </a:solidFill>
                <a:effectLst/>
                <a:latin typeface="+mn-lt"/>
                <a:ea typeface="+mn-ea"/>
                <a:cs typeface="+mn-cs"/>
              </a:rPr>
              <a:t> can</a:t>
            </a:r>
            <a:r>
              <a:rPr lang="en-US" sz="1200" b="0" i="0" kern="1200" dirty="0">
                <a:solidFill>
                  <a:schemeClr val="tx1"/>
                </a:solidFill>
                <a:effectLst/>
                <a:latin typeface="+mn-lt"/>
                <a:ea typeface="+mn-ea"/>
                <a:cs typeface="+mn-cs"/>
              </a:rPr>
              <a:t> replace </a:t>
            </a:r>
            <a:r>
              <a:rPr lang="en-US" sz="1200" b="0" i="0" u="none" strike="noStrike" kern="1200" dirty="0">
                <a:solidFill>
                  <a:schemeClr val="tx1"/>
                </a:solidFill>
                <a:effectLst/>
                <a:latin typeface="+mn-lt"/>
                <a:ea typeface="+mn-ea"/>
                <a:cs typeface="+mn-cs"/>
                <a:hlinkClick r:id="rId3" tooltip="Anti-lock braking system"/>
              </a:rPr>
              <a:t>ABS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Electronic stability control"/>
              </a:rPr>
              <a:t>ESP</a:t>
            </a:r>
            <a:r>
              <a:rPr lang="en-US" sz="1200" b="0" i="0" kern="1200" dirty="0">
                <a:solidFill>
                  <a:schemeClr val="tx1"/>
                </a:solidFill>
                <a:effectLst/>
                <a:latin typeface="+mn-lt"/>
                <a:ea typeface="+mn-ea"/>
                <a:cs typeface="+mn-cs"/>
              </a:rPr>
              <a:t> making the vehicle more agile, responsive</a:t>
            </a:r>
            <a:r>
              <a:rPr lang="tr-TR" sz="1200" b="0" i="0" kern="1200" dirty="0">
                <a:solidFill>
                  <a:schemeClr val="tx1"/>
                </a:solidFill>
                <a:effectLst/>
                <a:latin typeface="+mn-lt"/>
                <a:ea typeface="+mn-ea"/>
                <a:cs typeface="+mn-cs"/>
              </a:rPr>
              <a:t> if tuned and programmed properly.</a:t>
            </a:r>
            <a:endParaRPr lang="en-US" dirty="0"/>
          </a:p>
        </p:txBody>
      </p:sp>
      <p:sp>
        <p:nvSpPr>
          <p:cNvPr id="4" name="Slide Number Placeholder 3"/>
          <p:cNvSpPr>
            <a:spLocks noGrp="1"/>
          </p:cNvSpPr>
          <p:nvPr>
            <p:ph type="sldNum" sz="quarter" idx="5"/>
          </p:nvPr>
        </p:nvSpPr>
        <p:spPr/>
        <p:txBody>
          <a:bodyPr/>
          <a:lstStyle/>
          <a:p>
            <a:fld id="{1AB449A6-6411-40CA-8278-2A6C917903BF}" type="slidenum">
              <a:rPr lang="en-US" smtClean="0"/>
              <a:t>10</a:t>
            </a:fld>
            <a:endParaRPr lang="en-US"/>
          </a:p>
        </p:txBody>
      </p:sp>
    </p:spTree>
    <p:extLst>
      <p:ext uri="{BB962C8B-B14F-4D97-AF65-F5344CB8AC3E}">
        <p14:creationId xmlns:p14="http://schemas.microsoft.com/office/powerpoint/2010/main" val="212383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Given the fact that this motor has a nominal power of 15.7kW and maximum power of 25kW configurations that should resemble real life examples are chosen.</a:t>
            </a:r>
          </a:p>
          <a:p>
            <a:endParaRPr lang="tr-TR" dirty="0"/>
          </a:p>
          <a:p>
            <a:r>
              <a:rPr lang="tr-TR" dirty="0"/>
              <a:t>GM Sequel is selected since the permanent magnet synchronous machine is designed for this vehicle. This vehicle originally is a fuel cell vehicle with 2 in wheel motors on the front axle rather then 4 inwheel motors. </a:t>
            </a:r>
          </a:p>
          <a:p>
            <a:endParaRPr lang="tr-TR" dirty="0"/>
          </a:p>
          <a:p>
            <a:r>
              <a:rPr lang="tr-TR" dirty="0"/>
              <a:t>Nissan Leaf is selected because it is one of the most sold electric vehicle in the history.</a:t>
            </a:r>
          </a:p>
          <a:p>
            <a:endParaRPr lang="tr-TR" dirty="0"/>
          </a:p>
          <a:p>
            <a:r>
              <a:rPr lang="tr-TR" dirty="0"/>
              <a:t>Last configuration that is being considered is the performance type motorcycle which is made by Zero motorcycles in united states, model zero S.</a:t>
            </a:r>
          </a:p>
          <a:p>
            <a:endParaRPr lang="en-US" dirty="0"/>
          </a:p>
        </p:txBody>
      </p:sp>
      <p:sp>
        <p:nvSpPr>
          <p:cNvPr id="4" name="Slide Number Placeholder 3"/>
          <p:cNvSpPr>
            <a:spLocks noGrp="1"/>
          </p:cNvSpPr>
          <p:nvPr>
            <p:ph type="sldNum" sz="quarter" idx="5"/>
          </p:nvPr>
        </p:nvSpPr>
        <p:spPr/>
        <p:txBody>
          <a:bodyPr/>
          <a:lstStyle/>
          <a:p>
            <a:fld id="{1AB449A6-6411-40CA-8278-2A6C917903BF}" type="slidenum">
              <a:rPr lang="en-US" smtClean="0"/>
              <a:t>11</a:t>
            </a:fld>
            <a:endParaRPr lang="en-US"/>
          </a:p>
        </p:txBody>
      </p:sp>
    </p:spTree>
    <p:extLst>
      <p:ext uri="{BB962C8B-B14F-4D97-AF65-F5344CB8AC3E}">
        <p14:creationId xmlns:p14="http://schemas.microsoft.com/office/powerpoint/2010/main" val="2033285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In order to connect to the drives RS485-USB adapter is used. In modbus protocol it is advised that half-duplex type of connection should be used. The connections are soldered according to the VFD manual and the manual of the RS485 adapter. During the process of connection to the drives</a:t>
            </a:r>
          </a:p>
          <a:p>
            <a:endParaRPr lang="tr-TR" dirty="0"/>
          </a:p>
          <a:p>
            <a:r>
              <a:rPr lang="tr-TR" dirty="0"/>
              <a:t>3 other different cables are tested which took over a month to make the right connections and shielding which was not that clear in any manual. Also RS-232 adapter is used in the beginning of the development of the system.</a:t>
            </a:r>
            <a:endParaRPr lang="en-US" dirty="0"/>
          </a:p>
        </p:txBody>
      </p:sp>
      <p:sp>
        <p:nvSpPr>
          <p:cNvPr id="4" name="Slide Number Placeholder 3"/>
          <p:cNvSpPr>
            <a:spLocks noGrp="1"/>
          </p:cNvSpPr>
          <p:nvPr>
            <p:ph type="sldNum" sz="quarter" idx="5"/>
          </p:nvPr>
        </p:nvSpPr>
        <p:spPr/>
        <p:txBody>
          <a:bodyPr/>
          <a:lstStyle/>
          <a:p>
            <a:fld id="{1AB449A6-6411-40CA-8278-2A6C917903BF}" type="slidenum">
              <a:rPr lang="en-US" smtClean="0"/>
              <a:t>12</a:t>
            </a:fld>
            <a:endParaRPr lang="en-US"/>
          </a:p>
        </p:txBody>
      </p:sp>
    </p:spTree>
    <p:extLst>
      <p:ext uri="{BB962C8B-B14F-4D97-AF65-F5344CB8AC3E}">
        <p14:creationId xmlns:p14="http://schemas.microsoft.com/office/powerpoint/2010/main" val="2146180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In the first 2 months of the research a stable connection between the drives can not be done. By intercepting the serial line with a simple adapter, the signals that are sent by the proprietary software is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Decoded and eventually helped me to understand the framing. Where there are 11 bits for each byte and internally divided in to 1 start, 8 data, 1 parity, 1 stop bit. From the oscilloscope image you can see the recurrance of the different parts of an 11 bit package.</a:t>
            </a:r>
          </a:p>
          <a:p>
            <a:endParaRPr lang="tr-TR" dirty="0"/>
          </a:p>
          <a:p>
            <a:endParaRPr lang="tr-TR" dirty="0"/>
          </a:p>
          <a:p>
            <a:r>
              <a:rPr lang="tr-TR" dirty="0"/>
              <a:t>In </a:t>
            </a:r>
            <a:r>
              <a:rPr lang="en-US" dirty="0"/>
              <a:t>MODBUS Serial Line, the Address ﬁeld only contains the slave address</a:t>
            </a:r>
            <a:r>
              <a:rPr lang="tr-TR" dirty="0"/>
              <a:t>.</a:t>
            </a:r>
          </a:p>
          <a:p>
            <a:endParaRPr lang="tr-TR" dirty="0"/>
          </a:p>
          <a:p>
            <a:r>
              <a:rPr lang="en-US" dirty="0"/>
              <a:t>The function code indicates to the server what kind of action to perform.</a:t>
            </a:r>
          </a:p>
          <a:p>
            <a:r>
              <a:rPr lang="en-US" dirty="0"/>
              <a:t>The function code can be followed by a data ﬁeld that contains request and</a:t>
            </a:r>
          </a:p>
          <a:p>
            <a:r>
              <a:rPr lang="en-US" dirty="0"/>
              <a:t>response parameters.</a:t>
            </a:r>
            <a:endParaRPr lang="tr-TR" dirty="0"/>
          </a:p>
          <a:p>
            <a:endParaRPr lang="tr-TR" dirty="0"/>
          </a:p>
          <a:p>
            <a:r>
              <a:rPr lang="en-US" dirty="0"/>
              <a:t>Error checking ﬁeld is the result of a "Redundancy Checking" calculation that is</a:t>
            </a:r>
          </a:p>
          <a:p>
            <a:r>
              <a:rPr lang="en-US" dirty="0"/>
              <a:t>performed on the message contents</a:t>
            </a:r>
            <a:r>
              <a:rPr lang="tr-TR" dirty="0"/>
              <a:t>.</a:t>
            </a:r>
          </a:p>
          <a:p>
            <a:endParaRPr lang="tr-TR" dirty="0"/>
          </a:p>
          <a:p>
            <a:r>
              <a:rPr lang="en-US" dirty="0"/>
              <a:t>The CRC ﬁeld is appended to the message as the last ﬁeld in the message.</a:t>
            </a:r>
            <a:endParaRPr lang="tr-TR" dirty="0"/>
          </a:p>
          <a:p>
            <a:endParaRPr lang="tr-TR" dirty="0"/>
          </a:p>
          <a:p>
            <a:r>
              <a:rPr lang="tr-TR" dirty="0"/>
              <a:t>After learning the protocol the phase to create a software came.</a:t>
            </a:r>
          </a:p>
          <a:p>
            <a:endParaRPr lang="en-US" dirty="0"/>
          </a:p>
        </p:txBody>
      </p:sp>
      <p:sp>
        <p:nvSpPr>
          <p:cNvPr id="4" name="Slide Number Placeholder 3"/>
          <p:cNvSpPr>
            <a:spLocks noGrp="1"/>
          </p:cNvSpPr>
          <p:nvPr>
            <p:ph type="sldNum" sz="quarter" idx="5"/>
          </p:nvPr>
        </p:nvSpPr>
        <p:spPr/>
        <p:txBody>
          <a:bodyPr/>
          <a:lstStyle/>
          <a:p>
            <a:fld id="{1AB449A6-6411-40CA-8278-2A6C917903BF}" type="slidenum">
              <a:rPr lang="en-US" smtClean="0"/>
              <a:t>13</a:t>
            </a:fld>
            <a:endParaRPr lang="en-US"/>
          </a:p>
        </p:txBody>
      </p:sp>
    </p:spTree>
    <p:extLst>
      <p:ext uri="{BB962C8B-B14F-4D97-AF65-F5344CB8AC3E}">
        <p14:creationId xmlns:p14="http://schemas.microsoft.com/office/powerpoint/2010/main" val="1938785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a:p>
            <a:r>
              <a:rPr lang="en-US" dirty="0"/>
              <a:t>In the initialization part, before starting any test, the responsible must conﬁgure</a:t>
            </a:r>
            <a:r>
              <a:rPr lang="tr-TR" dirty="0"/>
              <a:t> the serial settings of the variable frequency converters.</a:t>
            </a:r>
          </a:p>
          <a:p>
            <a:r>
              <a:rPr lang="tr-TR" dirty="0"/>
              <a:t>Correct communication ports needs to be selected. The correct text file that we want to input also needs to be prepared to a certain format and selected.</a:t>
            </a:r>
          </a:p>
          <a:p>
            <a:endParaRPr lang="tr-TR" dirty="0"/>
          </a:p>
          <a:p>
            <a:r>
              <a:rPr lang="tr-TR" dirty="0"/>
              <a:t>Continuous Connection Check: T</a:t>
            </a:r>
            <a:r>
              <a:rPr lang="en-US" dirty="0"/>
              <a:t>he connectivity between the</a:t>
            </a:r>
            <a:r>
              <a:rPr lang="tr-TR" dirty="0"/>
              <a:t> </a:t>
            </a:r>
            <a:r>
              <a:rPr lang="en-US" dirty="0"/>
              <a:t>inverter and LabVIEW is checked</a:t>
            </a:r>
            <a:r>
              <a:rPr lang="tr-TR" dirty="0"/>
              <a:t>, stable connection is verified by checking if the answer from the drive is expected or not.</a:t>
            </a:r>
          </a:p>
          <a:p>
            <a:r>
              <a:rPr lang="tr-TR" dirty="0"/>
              <a:t>There are two possible test configurations that can be utilized in this LabVIEW software. One is automatic testing mode and the latter is manual testing mode.</a:t>
            </a:r>
          </a:p>
        </p:txBody>
      </p:sp>
      <p:sp>
        <p:nvSpPr>
          <p:cNvPr id="4" name="Slide Number Placeholder 3"/>
          <p:cNvSpPr>
            <a:spLocks noGrp="1"/>
          </p:cNvSpPr>
          <p:nvPr>
            <p:ph type="sldNum" sz="quarter" idx="5"/>
          </p:nvPr>
        </p:nvSpPr>
        <p:spPr/>
        <p:txBody>
          <a:bodyPr/>
          <a:lstStyle/>
          <a:p>
            <a:fld id="{1AB449A6-6411-40CA-8278-2A6C917903BF}" type="slidenum">
              <a:rPr lang="en-US" smtClean="0"/>
              <a:t>14</a:t>
            </a:fld>
            <a:endParaRPr lang="en-US"/>
          </a:p>
        </p:txBody>
      </p:sp>
    </p:spTree>
    <p:extLst>
      <p:ext uri="{BB962C8B-B14F-4D97-AF65-F5344CB8AC3E}">
        <p14:creationId xmlns:p14="http://schemas.microsoft.com/office/powerpoint/2010/main" val="2396129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In automatic mode of a text file needs to be chosen with LabVIEW which has to have a certain format in order to read the kilometer per hour setpoints for the RPM controlled drive. Corresponding vehicle parameters needs to be inputted for both of the modes of the operation.</a:t>
            </a:r>
          </a:p>
          <a:p>
            <a:endParaRPr lang="tr-TR" dirty="0"/>
          </a:p>
          <a:p>
            <a:r>
              <a:rPr lang="tr-TR" dirty="0"/>
              <a:t>Manual operation is very simple there are two sliders which can change the real time torque and rpm of the motors. The data that is being read from the drive registers are stored in a text file.</a:t>
            </a:r>
            <a:endParaRPr lang="en-US" dirty="0"/>
          </a:p>
        </p:txBody>
      </p:sp>
      <p:sp>
        <p:nvSpPr>
          <p:cNvPr id="4" name="Slide Number Placeholder 3"/>
          <p:cNvSpPr>
            <a:spLocks noGrp="1"/>
          </p:cNvSpPr>
          <p:nvPr>
            <p:ph type="sldNum" sz="quarter" idx="5"/>
          </p:nvPr>
        </p:nvSpPr>
        <p:spPr/>
        <p:txBody>
          <a:bodyPr/>
          <a:lstStyle/>
          <a:p>
            <a:fld id="{1AB449A6-6411-40CA-8278-2A6C917903BF}" type="slidenum">
              <a:rPr lang="en-US" smtClean="0"/>
              <a:t>15</a:t>
            </a:fld>
            <a:endParaRPr lang="en-US"/>
          </a:p>
        </p:txBody>
      </p:sp>
    </p:spTree>
    <p:extLst>
      <p:ext uri="{BB962C8B-B14F-4D97-AF65-F5344CB8AC3E}">
        <p14:creationId xmlns:p14="http://schemas.microsoft.com/office/powerpoint/2010/main" val="2102848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A video from the first day of operation of the </a:t>
            </a:r>
            <a:endParaRPr lang="en-US" dirty="0"/>
          </a:p>
        </p:txBody>
      </p:sp>
      <p:sp>
        <p:nvSpPr>
          <p:cNvPr id="4" name="Slide Number Placeholder 3"/>
          <p:cNvSpPr>
            <a:spLocks noGrp="1"/>
          </p:cNvSpPr>
          <p:nvPr>
            <p:ph type="sldNum" sz="quarter" idx="5"/>
          </p:nvPr>
        </p:nvSpPr>
        <p:spPr/>
        <p:txBody>
          <a:bodyPr/>
          <a:lstStyle/>
          <a:p>
            <a:fld id="{1AB449A6-6411-40CA-8278-2A6C917903BF}" type="slidenum">
              <a:rPr lang="en-US" smtClean="0"/>
              <a:t>16</a:t>
            </a:fld>
            <a:endParaRPr lang="en-US"/>
          </a:p>
        </p:txBody>
      </p:sp>
    </p:spTree>
    <p:extLst>
      <p:ext uri="{BB962C8B-B14F-4D97-AF65-F5344CB8AC3E}">
        <p14:creationId xmlns:p14="http://schemas.microsoft.com/office/powerpoint/2010/main" val="1955018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This test is done with the parameters of GM-Sequel which is presented previously in my presentaton. </a:t>
            </a:r>
          </a:p>
          <a:p>
            <a:endParaRPr lang="tr-TR" dirty="0"/>
          </a:p>
          <a:p>
            <a:r>
              <a:rPr lang="tr-TR" dirty="0"/>
              <a:t>As can be seen </a:t>
            </a:r>
            <a:endParaRPr lang="en-US" dirty="0"/>
          </a:p>
        </p:txBody>
      </p:sp>
      <p:sp>
        <p:nvSpPr>
          <p:cNvPr id="4" name="Slide Number Placeholder 3"/>
          <p:cNvSpPr>
            <a:spLocks noGrp="1"/>
          </p:cNvSpPr>
          <p:nvPr>
            <p:ph type="sldNum" sz="quarter" idx="5"/>
          </p:nvPr>
        </p:nvSpPr>
        <p:spPr/>
        <p:txBody>
          <a:bodyPr/>
          <a:lstStyle/>
          <a:p>
            <a:fld id="{1AB449A6-6411-40CA-8278-2A6C917903BF}" type="slidenum">
              <a:rPr lang="en-US" smtClean="0"/>
              <a:t>17</a:t>
            </a:fld>
            <a:endParaRPr lang="en-US"/>
          </a:p>
        </p:txBody>
      </p:sp>
    </p:spTree>
    <p:extLst>
      <p:ext uri="{BB962C8B-B14F-4D97-AF65-F5344CB8AC3E}">
        <p14:creationId xmlns:p14="http://schemas.microsoft.com/office/powerpoint/2010/main" val="407998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The estimated torque readings from the VFD registers have %10-%20 offset when compared with the torque meter values. </a:t>
            </a:r>
          </a:p>
          <a:p>
            <a:endParaRPr lang="tr-TR" dirty="0"/>
          </a:p>
          <a:p>
            <a:r>
              <a:rPr lang="tr-TR" dirty="0"/>
              <a:t>Since the maximum speed of the PMSM motor is 1200rpm and in high, very-high sections of wltp the drive needed to go up to 1700 rpm the 3rd and 4th part of the WLTP can not be conducted. </a:t>
            </a:r>
          </a:p>
          <a:p>
            <a:endParaRPr lang="tr-TR" dirty="0"/>
          </a:p>
          <a:p>
            <a:r>
              <a:rPr lang="tr-TR" dirty="0"/>
              <a:t>Semi manual mode is not allowed where changing the RPM manually and </a:t>
            </a:r>
          </a:p>
          <a:p>
            <a:br>
              <a:rPr lang="tr-TR" dirty="0"/>
            </a:br>
            <a:r>
              <a:rPr lang="tr-TR" dirty="0"/>
              <a:t>Frequency of sampling is 1Hz which definitely needs to be improved</a:t>
            </a:r>
            <a:endParaRPr lang="en-US" dirty="0"/>
          </a:p>
        </p:txBody>
      </p:sp>
      <p:sp>
        <p:nvSpPr>
          <p:cNvPr id="4" name="Slide Number Placeholder 3"/>
          <p:cNvSpPr>
            <a:spLocks noGrp="1"/>
          </p:cNvSpPr>
          <p:nvPr>
            <p:ph type="sldNum" sz="quarter" idx="5"/>
          </p:nvPr>
        </p:nvSpPr>
        <p:spPr/>
        <p:txBody>
          <a:bodyPr/>
          <a:lstStyle/>
          <a:p>
            <a:fld id="{1AB449A6-6411-40CA-8278-2A6C917903BF}" type="slidenum">
              <a:rPr lang="en-US" smtClean="0"/>
              <a:t>18</a:t>
            </a:fld>
            <a:endParaRPr lang="en-US"/>
          </a:p>
        </p:txBody>
      </p:sp>
    </p:spTree>
    <p:extLst>
      <p:ext uri="{BB962C8B-B14F-4D97-AF65-F5344CB8AC3E}">
        <p14:creationId xmlns:p14="http://schemas.microsoft.com/office/powerpoint/2010/main" val="4008793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Torque meter readings could be implemented to Labview software for better estimation of power and energy consumption with an RS232 connector. If this can be done, the measurements would </a:t>
            </a:r>
          </a:p>
          <a:p>
            <a:endParaRPr lang="en-US" dirty="0"/>
          </a:p>
        </p:txBody>
      </p:sp>
      <p:sp>
        <p:nvSpPr>
          <p:cNvPr id="4" name="Slide Number Placeholder 3"/>
          <p:cNvSpPr>
            <a:spLocks noGrp="1"/>
          </p:cNvSpPr>
          <p:nvPr>
            <p:ph type="sldNum" sz="quarter" idx="5"/>
          </p:nvPr>
        </p:nvSpPr>
        <p:spPr/>
        <p:txBody>
          <a:bodyPr/>
          <a:lstStyle/>
          <a:p>
            <a:fld id="{1AB449A6-6411-40CA-8278-2A6C917903BF}" type="slidenum">
              <a:rPr lang="en-US" smtClean="0"/>
              <a:t>19</a:t>
            </a:fld>
            <a:endParaRPr lang="en-US"/>
          </a:p>
        </p:txBody>
      </p:sp>
    </p:spTree>
    <p:extLst>
      <p:ext uri="{BB962C8B-B14F-4D97-AF65-F5344CB8AC3E}">
        <p14:creationId xmlns:p14="http://schemas.microsoft.com/office/powerpoint/2010/main" val="1687838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The problem I tried to tackle is to emulate standardized worldwide known test cycles for electric vehicles with a in-house made LabVIEW software. The reason why LabVIEW is preferred instead of Simulink is the </a:t>
            </a:r>
          </a:p>
          <a:p>
            <a:r>
              <a:rPr lang="tr-TR" dirty="0"/>
              <a:t>Ease of connection to different instruments while in simulink the ability interface with other laboratory instruments is more difficult.</a:t>
            </a:r>
          </a:p>
          <a:p>
            <a:endParaRPr lang="tr-TR" dirty="0"/>
          </a:p>
          <a:p>
            <a:r>
              <a:rPr lang="tr-TR" sz="1200" b="0" i="0" kern="1200" dirty="0">
                <a:solidFill>
                  <a:schemeClr val="tx1"/>
                </a:solidFill>
                <a:effectLst/>
                <a:latin typeface="+mn-lt"/>
                <a:ea typeface="+mn-ea"/>
                <a:cs typeface="+mn-cs"/>
              </a:rPr>
              <a:t>As you can see, normally standardized </a:t>
            </a:r>
            <a:r>
              <a:rPr lang="en-US" sz="1200" b="0" i="0" kern="1200" dirty="0">
                <a:solidFill>
                  <a:schemeClr val="tx1"/>
                </a:solidFill>
                <a:effectLst/>
                <a:latin typeface="+mn-lt"/>
                <a:ea typeface="+mn-ea"/>
                <a:cs typeface="+mn-cs"/>
              </a:rPr>
              <a:t>driving cycles</a:t>
            </a:r>
            <a:r>
              <a:rPr lang="tr-TR" sz="1200" b="0" i="0" kern="1200" dirty="0">
                <a:solidFill>
                  <a:schemeClr val="tx1"/>
                </a:solidFill>
                <a:effectLst/>
                <a:latin typeface="+mn-lt"/>
                <a:ea typeface="+mn-ea"/>
                <a:cs typeface="+mn-cs"/>
              </a:rPr>
              <a:t> are</a:t>
            </a:r>
            <a:r>
              <a:rPr lang="en-US" sz="1200" b="0" i="0" kern="1200" dirty="0">
                <a:solidFill>
                  <a:schemeClr val="tx1"/>
                </a:solidFill>
                <a:effectLst/>
                <a:latin typeface="+mn-lt"/>
                <a:ea typeface="+mn-ea"/>
                <a:cs typeface="+mn-cs"/>
              </a:rPr>
              <a:t> being run on standardized and calibrated dynamometers under laboratory conditions and approved by an accredited "Technical </a:t>
            </a:r>
            <a:r>
              <a:rPr lang="en-US" sz="1200" b="0" i="0" kern="1200" dirty="0" err="1">
                <a:solidFill>
                  <a:schemeClr val="tx1"/>
                </a:solidFill>
                <a:effectLst/>
                <a:latin typeface="+mn-lt"/>
                <a:ea typeface="+mn-ea"/>
                <a:cs typeface="+mn-cs"/>
              </a:rPr>
              <a:t>Servic</a:t>
            </a:r>
            <a:r>
              <a:rPr lang="tr-TR" sz="1200" b="0" i="0" kern="1200" dirty="0">
                <a:solidFill>
                  <a:schemeClr val="tx1"/>
                </a:solidFill>
                <a:effectLst/>
                <a:latin typeface="+mn-lt"/>
                <a:ea typeface="+mn-ea"/>
                <a:cs typeface="+mn-cs"/>
              </a:rPr>
              <a:t>e</a:t>
            </a:r>
            <a:r>
              <a:rPr lang="en-US" sz="1200" b="0" i="0" kern="1200" dirty="0">
                <a:solidFill>
                  <a:schemeClr val="tx1"/>
                </a:solidFill>
                <a:effectLst/>
                <a:latin typeface="+mn-lt"/>
                <a:ea typeface="+mn-ea"/>
                <a:cs typeface="+mn-cs"/>
              </a:rPr>
              <a:t>"</a:t>
            </a:r>
            <a:r>
              <a:rPr lang="tr-T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advantage: The results of the tests are comparable and reproducible across all manufacturers and dynamometers.</a:t>
            </a:r>
            <a:endParaRPr lang="tr-TR" sz="1200" b="0" i="0" kern="1200" dirty="0">
              <a:solidFill>
                <a:schemeClr val="tx1"/>
              </a:solidFill>
              <a:effectLst/>
              <a:latin typeface="+mn-lt"/>
              <a:ea typeface="+mn-ea"/>
              <a:cs typeface="+mn-cs"/>
            </a:endParaRPr>
          </a:p>
          <a:p>
            <a:endParaRPr lang="tr-TR" sz="1200" b="0" i="0" kern="1200" dirty="0">
              <a:solidFill>
                <a:schemeClr val="tx1"/>
              </a:solidFill>
              <a:effectLst/>
              <a:latin typeface="+mn-lt"/>
              <a:ea typeface="+mn-ea"/>
              <a:cs typeface="+mn-cs"/>
            </a:endParaRPr>
          </a:p>
          <a:p>
            <a:r>
              <a:rPr lang="tr-TR" sz="1200" b="0" i="0" kern="1200" dirty="0">
                <a:solidFill>
                  <a:schemeClr val="tx1"/>
                </a:solidFill>
                <a:effectLst/>
                <a:latin typeface="+mn-lt"/>
                <a:ea typeface="+mn-ea"/>
                <a:cs typeface="+mn-cs"/>
              </a:rPr>
              <a:t>In order to emulate this process, one drive would be acting like the resistive forces in a vehicle which would be in torque control mode and the second drive which in golden color on the right side would act like the drive motor in a car which will be setting the rotational speed of the shaft which corresponds to the kilometer per value in a real vehicle. </a:t>
            </a:r>
            <a:endParaRPr lang="en-US" dirty="0"/>
          </a:p>
        </p:txBody>
      </p:sp>
      <p:sp>
        <p:nvSpPr>
          <p:cNvPr id="4" name="Slide Number Placeholder 3"/>
          <p:cNvSpPr>
            <a:spLocks noGrp="1"/>
          </p:cNvSpPr>
          <p:nvPr>
            <p:ph type="sldNum" sz="quarter" idx="5"/>
          </p:nvPr>
        </p:nvSpPr>
        <p:spPr/>
        <p:txBody>
          <a:bodyPr/>
          <a:lstStyle/>
          <a:p>
            <a:fld id="{1AB449A6-6411-40CA-8278-2A6C917903BF}" type="slidenum">
              <a:rPr lang="en-US" smtClean="0"/>
              <a:t>2</a:t>
            </a:fld>
            <a:endParaRPr lang="en-US"/>
          </a:p>
        </p:txBody>
      </p:sp>
    </p:spTree>
    <p:extLst>
      <p:ext uri="{BB962C8B-B14F-4D97-AF65-F5344CB8AC3E}">
        <p14:creationId xmlns:p14="http://schemas.microsoft.com/office/powerpoint/2010/main" val="4231677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After defining the problem, the objectives has be set and defined. </a:t>
            </a:r>
          </a:p>
          <a:p>
            <a:endParaRPr lang="tr-TR" dirty="0"/>
          </a:p>
          <a:p>
            <a:r>
              <a:rPr lang="tr-TR" dirty="0"/>
              <a:t>To be able study electric vehicle powertrains in a laboratory environment  instead of having need to have a real vehicle and a dynamometer.</a:t>
            </a:r>
          </a:p>
          <a:p>
            <a:endParaRPr lang="tr-TR" dirty="0"/>
          </a:p>
          <a:p>
            <a:r>
              <a:rPr lang="en-US" dirty="0"/>
              <a:t>to have a LabVIEW software that is more capable then the proprietary software</a:t>
            </a:r>
            <a:r>
              <a:rPr lang="tr-TR" dirty="0"/>
              <a:t> </a:t>
            </a:r>
            <a:r>
              <a:rPr lang="en-US" dirty="0"/>
              <a:t>of VFD producers</a:t>
            </a:r>
            <a:endParaRPr lang="tr-TR" dirty="0"/>
          </a:p>
          <a:p>
            <a:r>
              <a:rPr lang="en-US" dirty="0"/>
              <a:t>to be able to conduct common vehicle tests like </a:t>
            </a:r>
            <a:r>
              <a:rPr lang="tr-TR" dirty="0"/>
              <a:t>WLTP</a:t>
            </a:r>
            <a:r>
              <a:rPr lang="en-US" dirty="0"/>
              <a:t>;</a:t>
            </a:r>
            <a:endParaRPr lang="tr-TR" dirty="0"/>
          </a:p>
          <a:p>
            <a:r>
              <a:rPr lang="en-US" dirty="0"/>
              <a:t>to develop a computer model for the brake motor which represents the vehicle parameters and road conditions;</a:t>
            </a:r>
            <a:endParaRPr lang="tr-TR" dirty="0"/>
          </a:p>
          <a:p>
            <a:r>
              <a:rPr lang="en-US" dirty="0"/>
              <a:t>to be able to control the speed and torque of the different drives through</a:t>
            </a:r>
            <a:r>
              <a:rPr lang="tr-TR" dirty="0"/>
              <a:t> LabVIEW</a:t>
            </a:r>
            <a:endParaRPr lang="en-US" dirty="0"/>
          </a:p>
          <a:p>
            <a:endParaRPr lang="en-US" dirty="0"/>
          </a:p>
        </p:txBody>
      </p:sp>
      <p:sp>
        <p:nvSpPr>
          <p:cNvPr id="4" name="Slide Number Placeholder 3"/>
          <p:cNvSpPr>
            <a:spLocks noGrp="1"/>
          </p:cNvSpPr>
          <p:nvPr>
            <p:ph type="sldNum" sz="quarter" idx="5"/>
          </p:nvPr>
        </p:nvSpPr>
        <p:spPr/>
        <p:txBody>
          <a:bodyPr/>
          <a:lstStyle/>
          <a:p>
            <a:fld id="{1AB449A6-6411-40CA-8278-2A6C917903BF}" type="slidenum">
              <a:rPr lang="en-US" smtClean="0"/>
              <a:t>3</a:t>
            </a:fld>
            <a:endParaRPr lang="en-US"/>
          </a:p>
        </p:txBody>
      </p:sp>
    </p:spTree>
    <p:extLst>
      <p:ext uri="{BB962C8B-B14F-4D97-AF65-F5344CB8AC3E}">
        <p14:creationId xmlns:p14="http://schemas.microsoft.com/office/powerpoint/2010/main" val="4246917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Vehicle electriﬁcation is considered to be one of the most promising approach</a:t>
            </a:r>
          </a:p>
          <a:p>
            <a:r>
              <a:rPr lang="en-US" dirty="0"/>
              <a:t>toward addressing the concerns on climate change, sustainability, and rapid depletion</a:t>
            </a:r>
          </a:p>
          <a:p>
            <a:r>
              <a:rPr lang="en-US" dirty="0"/>
              <a:t>of fossil fuel sources.</a:t>
            </a:r>
            <a:r>
              <a:rPr lang="tr-TR" dirty="0"/>
              <a:t>. Top right figure it can be seen that transportation is responsible for %20.45 of the CO2 emissions in the world.</a:t>
            </a:r>
          </a:p>
          <a:p>
            <a:endParaRPr lang="tr-TR" dirty="0"/>
          </a:p>
          <a:p>
            <a:r>
              <a:rPr lang="en-US" dirty="0"/>
              <a:t>Life-cycle emissions (over 150000km) of electric and conventional vehicles in</a:t>
            </a:r>
            <a:r>
              <a:rPr lang="tr-TR" dirty="0"/>
              <a:t> </a:t>
            </a:r>
            <a:r>
              <a:rPr lang="en-US" dirty="0"/>
              <a:t>Europe in 2015</a:t>
            </a:r>
            <a:r>
              <a:rPr lang="tr-TR" dirty="0"/>
              <a:t>.</a:t>
            </a:r>
          </a:p>
          <a:p>
            <a:r>
              <a:rPr lang="tr-TR" dirty="0"/>
              <a:t>EXPLAIN THE GRAPH</a:t>
            </a:r>
          </a:p>
          <a:p>
            <a:endParaRPr lang="tr-TR" dirty="0"/>
          </a:p>
          <a:p>
            <a:r>
              <a:rPr lang="tr-TR" dirty="0"/>
              <a:t>The only thing that is missing in the life cycle missing is CO2 emissions during disposal of the vehicle and material extraction.</a:t>
            </a:r>
            <a:endParaRPr lang="en-US" dirty="0"/>
          </a:p>
        </p:txBody>
      </p:sp>
      <p:sp>
        <p:nvSpPr>
          <p:cNvPr id="4" name="Slide Number Placeholder 3"/>
          <p:cNvSpPr>
            <a:spLocks noGrp="1"/>
          </p:cNvSpPr>
          <p:nvPr>
            <p:ph type="sldNum" sz="quarter" idx="5"/>
          </p:nvPr>
        </p:nvSpPr>
        <p:spPr/>
        <p:txBody>
          <a:bodyPr/>
          <a:lstStyle/>
          <a:p>
            <a:fld id="{1AB449A6-6411-40CA-8278-2A6C917903BF}" type="slidenum">
              <a:rPr lang="en-US" smtClean="0"/>
              <a:t>4</a:t>
            </a:fld>
            <a:endParaRPr lang="en-US"/>
          </a:p>
        </p:txBody>
      </p:sp>
    </p:spTree>
    <p:extLst>
      <p:ext uri="{BB962C8B-B14F-4D97-AF65-F5344CB8AC3E}">
        <p14:creationId xmlns:p14="http://schemas.microsoft.com/office/powerpoint/2010/main" val="662201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WLTP was developed with the aim of being used as a global test cycle across different world regions, so pollutant and CO2 emissions as well as fuel consumption values would be comparable worldwide. However, while the WLTP has a common global ‘core’, the European Union and other regions will</a:t>
            </a:r>
            <a:r>
              <a:rPr lang="tr-TR" sz="1200" b="0" i="0" kern="1200" dirty="0">
                <a:solidFill>
                  <a:schemeClr val="tx1"/>
                </a:solidFill>
                <a:effectLst/>
                <a:latin typeface="+mn-lt"/>
                <a:ea typeface="+mn-ea"/>
                <a:cs typeface="+mn-cs"/>
              </a:rPr>
              <a:t> or can</a:t>
            </a:r>
            <a:r>
              <a:rPr lang="en-US" sz="1200" b="0" i="0" kern="1200" dirty="0">
                <a:solidFill>
                  <a:schemeClr val="tx1"/>
                </a:solidFill>
                <a:effectLst/>
                <a:latin typeface="+mn-lt"/>
                <a:ea typeface="+mn-ea"/>
                <a:cs typeface="+mn-cs"/>
              </a:rPr>
              <a:t> apply the test in different ways depending on their road traffic laws and needs.</a:t>
            </a:r>
            <a:r>
              <a:rPr lang="tr-T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What is measured</a:t>
            </a:r>
            <a:r>
              <a:rPr lang="tr-TR" sz="1200" b="0" i="0" kern="1200" dirty="0">
                <a:solidFill>
                  <a:schemeClr val="tx1"/>
                </a:solidFill>
                <a:effectLst/>
                <a:latin typeface="+mn-lt"/>
                <a:ea typeface="+mn-ea"/>
                <a:cs typeface="+mn-cs"/>
              </a:rPr>
              <a:t> in this test</a:t>
            </a:r>
            <a:r>
              <a:rPr lang="en-US" sz="1200" b="0" i="0" kern="1200" dirty="0">
                <a:solidFill>
                  <a:schemeClr val="tx1"/>
                </a:solidFill>
                <a:effectLst/>
                <a:latin typeface="+mn-lt"/>
                <a:ea typeface="+mn-ea"/>
                <a:cs typeface="+mn-cs"/>
              </a:rPr>
              <a:t> is the fuel consumption and the emissions as well as, in the case of hybrid and electric vehicles, the electric range.</a:t>
            </a:r>
            <a:endParaRPr lang="en-US" dirty="0"/>
          </a:p>
        </p:txBody>
      </p:sp>
      <p:sp>
        <p:nvSpPr>
          <p:cNvPr id="4" name="Slide Number Placeholder 3"/>
          <p:cNvSpPr>
            <a:spLocks noGrp="1"/>
          </p:cNvSpPr>
          <p:nvPr>
            <p:ph type="sldNum" sz="quarter" idx="5"/>
          </p:nvPr>
        </p:nvSpPr>
        <p:spPr/>
        <p:txBody>
          <a:bodyPr/>
          <a:lstStyle/>
          <a:p>
            <a:fld id="{1AB449A6-6411-40CA-8278-2A6C917903BF}" type="slidenum">
              <a:rPr lang="en-US" smtClean="0"/>
              <a:t>5</a:t>
            </a:fld>
            <a:endParaRPr lang="en-US"/>
          </a:p>
        </p:txBody>
      </p:sp>
    </p:spTree>
    <p:extLst>
      <p:ext uri="{BB962C8B-B14F-4D97-AF65-F5344CB8AC3E}">
        <p14:creationId xmlns:p14="http://schemas.microsoft.com/office/powerpoint/2010/main" val="3833065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a certain car type, each powertrain configuration is tested with WLTP for the car’s lightest (</a:t>
            </a:r>
            <a:r>
              <a:rPr lang="tr-TR" sz="1200" b="0" i="0" kern="1200" dirty="0">
                <a:solidFill>
                  <a:schemeClr val="tx1"/>
                </a:solidFill>
                <a:effectLst/>
                <a:latin typeface="+mn-lt"/>
                <a:ea typeface="+mn-ea"/>
                <a:cs typeface="+mn-cs"/>
              </a:rPr>
              <a:t>which is the </a:t>
            </a:r>
            <a:r>
              <a:rPr lang="en-US" sz="1200" b="0" i="0" kern="1200" dirty="0">
                <a:solidFill>
                  <a:schemeClr val="tx1"/>
                </a:solidFill>
                <a:effectLst/>
                <a:latin typeface="+mn-lt"/>
                <a:ea typeface="+mn-ea"/>
                <a:cs typeface="+mn-cs"/>
              </a:rPr>
              <a:t>most economical) and heaviest (</a:t>
            </a:r>
            <a:r>
              <a:rPr lang="tr-TR" sz="1200" b="0" i="0" kern="1200" dirty="0">
                <a:solidFill>
                  <a:schemeClr val="tx1"/>
                </a:solidFill>
                <a:effectLst/>
                <a:latin typeface="+mn-lt"/>
                <a:ea typeface="+mn-ea"/>
                <a:cs typeface="+mn-cs"/>
              </a:rPr>
              <a:t>which is the </a:t>
            </a:r>
            <a:r>
              <a:rPr lang="en-US" sz="1200" b="0" i="0" kern="1200" dirty="0">
                <a:solidFill>
                  <a:schemeClr val="tx1"/>
                </a:solidFill>
                <a:effectLst/>
                <a:latin typeface="+mn-lt"/>
                <a:ea typeface="+mn-ea"/>
                <a:cs typeface="+mn-cs"/>
              </a:rPr>
              <a:t>least economical) version.</a:t>
            </a:r>
            <a:endParaRPr lang="tr-TR" sz="1200" b="0" i="0" kern="1200" dirty="0">
              <a:solidFill>
                <a:schemeClr val="tx1"/>
              </a:solidFill>
              <a:effectLst/>
              <a:latin typeface="+mn-lt"/>
              <a:ea typeface="+mn-ea"/>
              <a:cs typeface="+mn-cs"/>
            </a:endParaRPr>
          </a:p>
          <a:p>
            <a:endParaRPr lang="tr-TR"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WLTP driving cycle is divided into four parts with different average speeds: low, medium, high and extra high. Each part contains a variety of driving phases, stops, acceleration and braking phases.</a:t>
            </a:r>
            <a:r>
              <a:rPr lang="tr-TR" sz="1200" b="0" i="0" kern="1200" dirty="0">
                <a:solidFill>
                  <a:schemeClr val="tx1"/>
                </a:solidFill>
                <a:effectLst/>
                <a:latin typeface="+mn-lt"/>
                <a:ea typeface="+mn-ea"/>
                <a:cs typeface="+mn-cs"/>
              </a:rPr>
              <a:t> Total duration of the test is 30 minutes where 23km distance is covered with different maximum speeds in different sections. As can be seen from the table the maximum velocity values for low,medium, high, extra-high are about 57, 77, 97, 131 kilometers per hour. </a:t>
            </a:r>
          </a:p>
          <a:p>
            <a:endParaRPr lang="tr-TR"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AB449A6-6411-40CA-8278-2A6C917903BF}" type="slidenum">
              <a:rPr lang="en-US" smtClean="0"/>
              <a:t>6</a:t>
            </a:fld>
            <a:endParaRPr lang="en-US"/>
          </a:p>
        </p:txBody>
      </p:sp>
    </p:spTree>
    <p:extLst>
      <p:ext uri="{BB962C8B-B14F-4D97-AF65-F5344CB8AC3E}">
        <p14:creationId xmlns:p14="http://schemas.microsoft.com/office/powerpoint/2010/main" val="3438428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Even if you control the speed controlled drive, the measurements from this drive needed to go to the torque controlled drive after one communication cycle. The torque algorithm that is being is used presented in this slide. As you can see the starting point is very simple Force that is related to resistive loads is substracted from the traction force which is equal to mass times acceleration. Afterwards</a:t>
            </a:r>
          </a:p>
          <a:p>
            <a:r>
              <a:rPr lang="tr-TR" dirty="0"/>
              <a:t>Tractive force is equal to sum of rolling resistance, aerodynamic resistance, climbing resistance and acceleration related term. </a:t>
            </a:r>
          </a:p>
          <a:p>
            <a:endParaRPr lang="tr-TR" dirty="0"/>
          </a:p>
          <a:p>
            <a:r>
              <a:rPr lang="tr-TR" dirty="0"/>
              <a:t>After some simple mathematical operations the torque that needs to be applied by the brake drive is only dependent on the angular speed and angular acceleration where D1, D2 and D3 are dynamic road coefficients.</a:t>
            </a:r>
          </a:p>
          <a:p>
            <a:endParaRPr lang="tr-TR" dirty="0"/>
          </a:p>
          <a:p>
            <a:r>
              <a:rPr lang="tr-TR" dirty="0"/>
              <a:t>Torque modeling is done as I explained now in the software the measured rotational speed values needs to be fed into this algorithm and control the torque controlled drive.</a:t>
            </a:r>
          </a:p>
          <a:p>
            <a:endParaRPr lang="tr-TR" dirty="0"/>
          </a:p>
        </p:txBody>
      </p:sp>
      <p:sp>
        <p:nvSpPr>
          <p:cNvPr id="4" name="Slide Number Placeholder 3"/>
          <p:cNvSpPr>
            <a:spLocks noGrp="1"/>
          </p:cNvSpPr>
          <p:nvPr>
            <p:ph type="sldNum" sz="quarter" idx="5"/>
          </p:nvPr>
        </p:nvSpPr>
        <p:spPr/>
        <p:txBody>
          <a:bodyPr/>
          <a:lstStyle/>
          <a:p>
            <a:fld id="{1AB449A6-6411-40CA-8278-2A6C917903BF}" type="slidenum">
              <a:rPr lang="en-US" smtClean="0"/>
              <a:t>7</a:t>
            </a:fld>
            <a:endParaRPr lang="en-US"/>
          </a:p>
        </p:txBody>
      </p:sp>
    </p:spTree>
    <p:extLst>
      <p:ext uri="{BB962C8B-B14F-4D97-AF65-F5344CB8AC3E}">
        <p14:creationId xmlns:p14="http://schemas.microsoft.com/office/powerpoint/2010/main" val="3700107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The experimental setup consists of an induction machine and the permanent magnet syncronous machine which connected by a shaft and a torque transducer.</a:t>
            </a:r>
          </a:p>
          <a:p>
            <a:br>
              <a:rPr lang="tr-TR" dirty="0"/>
            </a:br>
            <a:r>
              <a:rPr lang="tr-TR" dirty="0"/>
              <a:t>There are two Variable Frequency drives which control the electric motors. The torque meter is connected to an amplifier where it is connected to an oscilloscope. You can see the permanent magnet syncronous machine left bottom of the slide since the angle of the picture doesn’t show the PMSM machine properly.</a:t>
            </a:r>
          </a:p>
          <a:p>
            <a:endParaRPr lang="tr-TR" dirty="0"/>
          </a:p>
          <a:p>
            <a:endParaRPr lang="tr-TR" dirty="0"/>
          </a:p>
        </p:txBody>
      </p:sp>
      <p:sp>
        <p:nvSpPr>
          <p:cNvPr id="4" name="Slide Number Placeholder 3"/>
          <p:cNvSpPr>
            <a:spLocks noGrp="1"/>
          </p:cNvSpPr>
          <p:nvPr>
            <p:ph type="sldNum" sz="quarter" idx="5"/>
          </p:nvPr>
        </p:nvSpPr>
        <p:spPr/>
        <p:txBody>
          <a:bodyPr/>
          <a:lstStyle/>
          <a:p>
            <a:fld id="{1AB449A6-6411-40CA-8278-2A6C917903BF}" type="slidenum">
              <a:rPr lang="en-US" smtClean="0"/>
              <a:t>8</a:t>
            </a:fld>
            <a:endParaRPr lang="en-US"/>
          </a:p>
        </p:txBody>
      </p:sp>
    </p:spTree>
    <p:extLst>
      <p:ext uri="{BB962C8B-B14F-4D97-AF65-F5344CB8AC3E}">
        <p14:creationId xmlns:p14="http://schemas.microsoft.com/office/powerpoint/2010/main" val="1780739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In this diagram electrical power flow and serial communication can be visualized better. 3 phase AC is rectified and both of the VFD’s share a common DC bus. A computer is connected to the VFD’s by RS485-USB serial communication. Torque meter readings can be visualized with the oscilloscope. A control panel is being made to do manually controlled simple tests without having the need to use Labview or GF_eXpress which is the proprietary software of the VFD producers. </a:t>
            </a:r>
            <a:endParaRPr lang="en-US" dirty="0"/>
          </a:p>
        </p:txBody>
      </p:sp>
      <p:sp>
        <p:nvSpPr>
          <p:cNvPr id="4" name="Slide Number Placeholder 3"/>
          <p:cNvSpPr>
            <a:spLocks noGrp="1"/>
          </p:cNvSpPr>
          <p:nvPr>
            <p:ph type="sldNum" sz="quarter" idx="5"/>
          </p:nvPr>
        </p:nvSpPr>
        <p:spPr/>
        <p:txBody>
          <a:bodyPr/>
          <a:lstStyle/>
          <a:p>
            <a:fld id="{1AB449A6-6411-40CA-8278-2A6C917903BF}" type="slidenum">
              <a:rPr lang="en-US" smtClean="0"/>
              <a:t>9</a:t>
            </a:fld>
            <a:endParaRPr lang="en-US"/>
          </a:p>
        </p:txBody>
      </p:sp>
    </p:spTree>
    <p:extLst>
      <p:ext uri="{BB962C8B-B14F-4D97-AF65-F5344CB8AC3E}">
        <p14:creationId xmlns:p14="http://schemas.microsoft.com/office/powerpoint/2010/main" val="1029571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0A825-FB21-4FA2-9CA8-27134DAB04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3A9AAF-0205-48F2-82C2-7C2FECF1D6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4ECF14-C4C8-4F5C-94E5-049B0B2D4C3B}"/>
              </a:ext>
            </a:extLst>
          </p:cNvPr>
          <p:cNvSpPr>
            <a:spLocks noGrp="1"/>
          </p:cNvSpPr>
          <p:nvPr>
            <p:ph type="dt" sz="half" idx="10"/>
          </p:nvPr>
        </p:nvSpPr>
        <p:spPr/>
        <p:txBody>
          <a:bodyPr/>
          <a:lstStyle/>
          <a:p>
            <a:fld id="{6024A30B-4D3A-4883-920F-F1BC539B4048}" type="datetimeFigureOut">
              <a:rPr lang="en-US" smtClean="0"/>
              <a:t>3/12/2020</a:t>
            </a:fld>
            <a:endParaRPr lang="en-US"/>
          </a:p>
        </p:txBody>
      </p:sp>
      <p:sp>
        <p:nvSpPr>
          <p:cNvPr id="5" name="Footer Placeholder 4">
            <a:extLst>
              <a:ext uri="{FF2B5EF4-FFF2-40B4-BE49-F238E27FC236}">
                <a16:creationId xmlns:a16="http://schemas.microsoft.com/office/drawing/2014/main" id="{903488D1-0DFF-4F8B-876E-D544249E97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3E1134-E9C1-4C40-9A9E-C728CE80569F}"/>
              </a:ext>
            </a:extLst>
          </p:cNvPr>
          <p:cNvSpPr>
            <a:spLocks noGrp="1"/>
          </p:cNvSpPr>
          <p:nvPr>
            <p:ph type="sldNum" sz="quarter" idx="12"/>
          </p:nvPr>
        </p:nvSpPr>
        <p:spPr/>
        <p:txBody>
          <a:bodyPr/>
          <a:lstStyle/>
          <a:p>
            <a:fld id="{EABDBD7D-370F-45ED-A2B6-C95CDA15BF91}" type="slidenum">
              <a:rPr lang="en-US" smtClean="0"/>
              <a:t>‹#›</a:t>
            </a:fld>
            <a:endParaRPr lang="en-US"/>
          </a:p>
        </p:txBody>
      </p:sp>
    </p:spTree>
    <p:extLst>
      <p:ext uri="{BB962C8B-B14F-4D97-AF65-F5344CB8AC3E}">
        <p14:creationId xmlns:p14="http://schemas.microsoft.com/office/powerpoint/2010/main" val="3777495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926AE-0718-4EC4-A1A5-7A7759E15C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E4ED48-70E4-4D38-A749-BB01AFBCD8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B89A08-A159-491D-8D9B-759B2642D81E}"/>
              </a:ext>
            </a:extLst>
          </p:cNvPr>
          <p:cNvSpPr>
            <a:spLocks noGrp="1"/>
          </p:cNvSpPr>
          <p:nvPr>
            <p:ph type="dt" sz="half" idx="10"/>
          </p:nvPr>
        </p:nvSpPr>
        <p:spPr/>
        <p:txBody>
          <a:bodyPr/>
          <a:lstStyle/>
          <a:p>
            <a:fld id="{6024A30B-4D3A-4883-920F-F1BC539B4048}" type="datetimeFigureOut">
              <a:rPr lang="en-US" smtClean="0"/>
              <a:t>3/12/2020</a:t>
            </a:fld>
            <a:endParaRPr lang="en-US"/>
          </a:p>
        </p:txBody>
      </p:sp>
      <p:sp>
        <p:nvSpPr>
          <p:cNvPr id="5" name="Footer Placeholder 4">
            <a:extLst>
              <a:ext uri="{FF2B5EF4-FFF2-40B4-BE49-F238E27FC236}">
                <a16:creationId xmlns:a16="http://schemas.microsoft.com/office/drawing/2014/main" id="{C330E02E-837A-46E6-BC28-9E9E114D39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C5BA40-0839-4FE4-9AA6-332434E17725}"/>
              </a:ext>
            </a:extLst>
          </p:cNvPr>
          <p:cNvSpPr>
            <a:spLocks noGrp="1"/>
          </p:cNvSpPr>
          <p:nvPr>
            <p:ph type="sldNum" sz="quarter" idx="12"/>
          </p:nvPr>
        </p:nvSpPr>
        <p:spPr/>
        <p:txBody>
          <a:bodyPr/>
          <a:lstStyle/>
          <a:p>
            <a:fld id="{EABDBD7D-370F-45ED-A2B6-C95CDA15BF91}" type="slidenum">
              <a:rPr lang="en-US" smtClean="0"/>
              <a:t>‹#›</a:t>
            </a:fld>
            <a:endParaRPr lang="en-US"/>
          </a:p>
        </p:txBody>
      </p:sp>
    </p:spTree>
    <p:extLst>
      <p:ext uri="{BB962C8B-B14F-4D97-AF65-F5344CB8AC3E}">
        <p14:creationId xmlns:p14="http://schemas.microsoft.com/office/powerpoint/2010/main" val="3389245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260819-6666-4405-B2ED-9CE4AC523C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7F2390-5686-4E6B-A954-FBC679CEDC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DDE899-C2F4-4EF9-BB3B-7BA8DBD1497A}"/>
              </a:ext>
            </a:extLst>
          </p:cNvPr>
          <p:cNvSpPr>
            <a:spLocks noGrp="1"/>
          </p:cNvSpPr>
          <p:nvPr>
            <p:ph type="dt" sz="half" idx="10"/>
          </p:nvPr>
        </p:nvSpPr>
        <p:spPr/>
        <p:txBody>
          <a:bodyPr/>
          <a:lstStyle/>
          <a:p>
            <a:fld id="{6024A30B-4D3A-4883-920F-F1BC539B4048}" type="datetimeFigureOut">
              <a:rPr lang="en-US" smtClean="0"/>
              <a:t>3/12/2020</a:t>
            </a:fld>
            <a:endParaRPr lang="en-US"/>
          </a:p>
        </p:txBody>
      </p:sp>
      <p:sp>
        <p:nvSpPr>
          <p:cNvPr id="5" name="Footer Placeholder 4">
            <a:extLst>
              <a:ext uri="{FF2B5EF4-FFF2-40B4-BE49-F238E27FC236}">
                <a16:creationId xmlns:a16="http://schemas.microsoft.com/office/drawing/2014/main" id="{71E42469-EFF5-4AB6-82CC-D8ED2038B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CF409-3D2D-492F-8FE9-654E269A70B4}"/>
              </a:ext>
            </a:extLst>
          </p:cNvPr>
          <p:cNvSpPr>
            <a:spLocks noGrp="1"/>
          </p:cNvSpPr>
          <p:nvPr>
            <p:ph type="sldNum" sz="quarter" idx="12"/>
          </p:nvPr>
        </p:nvSpPr>
        <p:spPr/>
        <p:txBody>
          <a:bodyPr/>
          <a:lstStyle/>
          <a:p>
            <a:fld id="{EABDBD7D-370F-45ED-A2B6-C95CDA15BF91}" type="slidenum">
              <a:rPr lang="en-US" smtClean="0"/>
              <a:t>‹#›</a:t>
            </a:fld>
            <a:endParaRPr lang="en-US"/>
          </a:p>
        </p:txBody>
      </p:sp>
    </p:spTree>
    <p:extLst>
      <p:ext uri="{BB962C8B-B14F-4D97-AF65-F5344CB8AC3E}">
        <p14:creationId xmlns:p14="http://schemas.microsoft.com/office/powerpoint/2010/main" val="967277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DD33-AB3E-4FA5-A763-2484A1E7F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16567D-F09A-4379-9542-6FA5A8BE99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C7CE5A-E1C3-4688-9A0D-C83DCF6AF048}"/>
              </a:ext>
            </a:extLst>
          </p:cNvPr>
          <p:cNvSpPr>
            <a:spLocks noGrp="1"/>
          </p:cNvSpPr>
          <p:nvPr>
            <p:ph type="dt" sz="half" idx="10"/>
          </p:nvPr>
        </p:nvSpPr>
        <p:spPr/>
        <p:txBody>
          <a:bodyPr/>
          <a:lstStyle/>
          <a:p>
            <a:fld id="{6024A30B-4D3A-4883-920F-F1BC539B4048}" type="datetimeFigureOut">
              <a:rPr lang="en-US" smtClean="0"/>
              <a:t>3/12/2020</a:t>
            </a:fld>
            <a:endParaRPr lang="en-US"/>
          </a:p>
        </p:txBody>
      </p:sp>
      <p:sp>
        <p:nvSpPr>
          <p:cNvPr id="5" name="Footer Placeholder 4">
            <a:extLst>
              <a:ext uri="{FF2B5EF4-FFF2-40B4-BE49-F238E27FC236}">
                <a16:creationId xmlns:a16="http://schemas.microsoft.com/office/drawing/2014/main" id="{8E992D87-949D-455B-B27C-289818F6A0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CF23F0-DE8A-4E91-87CF-F2DAB80A5C36}"/>
              </a:ext>
            </a:extLst>
          </p:cNvPr>
          <p:cNvSpPr>
            <a:spLocks noGrp="1"/>
          </p:cNvSpPr>
          <p:nvPr>
            <p:ph type="sldNum" sz="quarter" idx="12"/>
          </p:nvPr>
        </p:nvSpPr>
        <p:spPr/>
        <p:txBody>
          <a:bodyPr/>
          <a:lstStyle/>
          <a:p>
            <a:fld id="{EABDBD7D-370F-45ED-A2B6-C95CDA15BF91}" type="slidenum">
              <a:rPr lang="en-US" smtClean="0"/>
              <a:t>‹#›</a:t>
            </a:fld>
            <a:endParaRPr lang="en-US"/>
          </a:p>
        </p:txBody>
      </p:sp>
    </p:spTree>
    <p:extLst>
      <p:ext uri="{BB962C8B-B14F-4D97-AF65-F5344CB8AC3E}">
        <p14:creationId xmlns:p14="http://schemas.microsoft.com/office/powerpoint/2010/main" val="1332204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CAC0-4D84-40E1-B782-562ACF4751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3547D5-D6A6-4437-AE3D-46AA35D142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9F5AF7-5A71-42F2-BC67-E7BB02617DA0}"/>
              </a:ext>
            </a:extLst>
          </p:cNvPr>
          <p:cNvSpPr>
            <a:spLocks noGrp="1"/>
          </p:cNvSpPr>
          <p:nvPr>
            <p:ph type="dt" sz="half" idx="10"/>
          </p:nvPr>
        </p:nvSpPr>
        <p:spPr/>
        <p:txBody>
          <a:bodyPr/>
          <a:lstStyle/>
          <a:p>
            <a:fld id="{6024A30B-4D3A-4883-920F-F1BC539B4048}" type="datetimeFigureOut">
              <a:rPr lang="en-US" smtClean="0"/>
              <a:t>3/12/2020</a:t>
            </a:fld>
            <a:endParaRPr lang="en-US"/>
          </a:p>
        </p:txBody>
      </p:sp>
      <p:sp>
        <p:nvSpPr>
          <p:cNvPr id="5" name="Footer Placeholder 4">
            <a:extLst>
              <a:ext uri="{FF2B5EF4-FFF2-40B4-BE49-F238E27FC236}">
                <a16:creationId xmlns:a16="http://schemas.microsoft.com/office/drawing/2014/main" id="{378F8C8D-DE3B-4AA1-B654-0E375C0769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186F3-5DC0-437F-9C20-846751DA10E5}"/>
              </a:ext>
            </a:extLst>
          </p:cNvPr>
          <p:cNvSpPr>
            <a:spLocks noGrp="1"/>
          </p:cNvSpPr>
          <p:nvPr>
            <p:ph type="sldNum" sz="quarter" idx="12"/>
          </p:nvPr>
        </p:nvSpPr>
        <p:spPr/>
        <p:txBody>
          <a:bodyPr/>
          <a:lstStyle/>
          <a:p>
            <a:fld id="{EABDBD7D-370F-45ED-A2B6-C95CDA15BF91}" type="slidenum">
              <a:rPr lang="en-US" smtClean="0"/>
              <a:t>‹#›</a:t>
            </a:fld>
            <a:endParaRPr lang="en-US"/>
          </a:p>
        </p:txBody>
      </p:sp>
    </p:spTree>
    <p:extLst>
      <p:ext uri="{BB962C8B-B14F-4D97-AF65-F5344CB8AC3E}">
        <p14:creationId xmlns:p14="http://schemas.microsoft.com/office/powerpoint/2010/main" val="2620763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66A2C-6000-4C84-BF42-F149D07D9E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D8169C-B0D6-44A4-9E78-4017C3A6F6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8ACB51-11F0-48A6-AB46-B2A96401DC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0AA8D5-A3D1-41C1-BE31-A40ABAFBACCC}"/>
              </a:ext>
            </a:extLst>
          </p:cNvPr>
          <p:cNvSpPr>
            <a:spLocks noGrp="1"/>
          </p:cNvSpPr>
          <p:nvPr>
            <p:ph type="dt" sz="half" idx="10"/>
          </p:nvPr>
        </p:nvSpPr>
        <p:spPr/>
        <p:txBody>
          <a:bodyPr/>
          <a:lstStyle/>
          <a:p>
            <a:fld id="{6024A30B-4D3A-4883-920F-F1BC539B4048}" type="datetimeFigureOut">
              <a:rPr lang="en-US" smtClean="0"/>
              <a:t>3/12/2020</a:t>
            </a:fld>
            <a:endParaRPr lang="en-US"/>
          </a:p>
        </p:txBody>
      </p:sp>
      <p:sp>
        <p:nvSpPr>
          <p:cNvPr id="6" name="Footer Placeholder 5">
            <a:extLst>
              <a:ext uri="{FF2B5EF4-FFF2-40B4-BE49-F238E27FC236}">
                <a16:creationId xmlns:a16="http://schemas.microsoft.com/office/drawing/2014/main" id="{CF5B48FB-35B6-44D4-BC60-196CDCCA7C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2E3756-8C0E-4FA1-95BE-863575D0ABF4}"/>
              </a:ext>
            </a:extLst>
          </p:cNvPr>
          <p:cNvSpPr>
            <a:spLocks noGrp="1"/>
          </p:cNvSpPr>
          <p:nvPr>
            <p:ph type="sldNum" sz="quarter" idx="12"/>
          </p:nvPr>
        </p:nvSpPr>
        <p:spPr/>
        <p:txBody>
          <a:bodyPr/>
          <a:lstStyle/>
          <a:p>
            <a:fld id="{EABDBD7D-370F-45ED-A2B6-C95CDA15BF91}" type="slidenum">
              <a:rPr lang="en-US" smtClean="0"/>
              <a:t>‹#›</a:t>
            </a:fld>
            <a:endParaRPr lang="en-US"/>
          </a:p>
        </p:txBody>
      </p:sp>
    </p:spTree>
    <p:extLst>
      <p:ext uri="{BB962C8B-B14F-4D97-AF65-F5344CB8AC3E}">
        <p14:creationId xmlns:p14="http://schemas.microsoft.com/office/powerpoint/2010/main" val="2916460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E346A-EBAC-465E-8380-997AD8C514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148AC7-F573-4CF7-BCB4-FE797DCEC1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AE1E69-9E83-40C0-8261-14ED4DD715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0FCCBF-DACC-4BD7-B000-0D357B9ABF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1E0CD4-9FEA-4AD0-8C23-7B408C872C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32821B-21DD-4A92-819E-0F425A8AD0DB}"/>
              </a:ext>
            </a:extLst>
          </p:cNvPr>
          <p:cNvSpPr>
            <a:spLocks noGrp="1"/>
          </p:cNvSpPr>
          <p:nvPr>
            <p:ph type="dt" sz="half" idx="10"/>
          </p:nvPr>
        </p:nvSpPr>
        <p:spPr/>
        <p:txBody>
          <a:bodyPr/>
          <a:lstStyle/>
          <a:p>
            <a:fld id="{6024A30B-4D3A-4883-920F-F1BC539B4048}" type="datetimeFigureOut">
              <a:rPr lang="en-US" smtClean="0"/>
              <a:t>3/12/2020</a:t>
            </a:fld>
            <a:endParaRPr lang="en-US"/>
          </a:p>
        </p:txBody>
      </p:sp>
      <p:sp>
        <p:nvSpPr>
          <p:cNvPr id="8" name="Footer Placeholder 7">
            <a:extLst>
              <a:ext uri="{FF2B5EF4-FFF2-40B4-BE49-F238E27FC236}">
                <a16:creationId xmlns:a16="http://schemas.microsoft.com/office/drawing/2014/main" id="{D0694BE6-3507-452A-834E-4E1684418A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DE9E5E-BD88-4D67-874E-B5E50642915B}"/>
              </a:ext>
            </a:extLst>
          </p:cNvPr>
          <p:cNvSpPr>
            <a:spLocks noGrp="1"/>
          </p:cNvSpPr>
          <p:nvPr>
            <p:ph type="sldNum" sz="quarter" idx="12"/>
          </p:nvPr>
        </p:nvSpPr>
        <p:spPr/>
        <p:txBody>
          <a:bodyPr/>
          <a:lstStyle/>
          <a:p>
            <a:fld id="{EABDBD7D-370F-45ED-A2B6-C95CDA15BF91}" type="slidenum">
              <a:rPr lang="en-US" smtClean="0"/>
              <a:t>‹#›</a:t>
            </a:fld>
            <a:endParaRPr lang="en-US"/>
          </a:p>
        </p:txBody>
      </p:sp>
    </p:spTree>
    <p:extLst>
      <p:ext uri="{BB962C8B-B14F-4D97-AF65-F5344CB8AC3E}">
        <p14:creationId xmlns:p14="http://schemas.microsoft.com/office/powerpoint/2010/main" val="3446752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1D45-D11F-43A6-8B2C-56CDED9688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4BD35E-277C-4673-94EB-0BC8DD3CE321}"/>
              </a:ext>
            </a:extLst>
          </p:cNvPr>
          <p:cNvSpPr>
            <a:spLocks noGrp="1"/>
          </p:cNvSpPr>
          <p:nvPr>
            <p:ph type="dt" sz="half" idx="10"/>
          </p:nvPr>
        </p:nvSpPr>
        <p:spPr/>
        <p:txBody>
          <a:bodyPr/>
          <a:lstStyle/>
          <a:p>
            <a:fld id="{6024A30B-4D3A-4883-920F-F1BC539B4048}" type="datetimeFigureOut">
              <a:rPr lang="en-US" smtClean="0"/>
              <a:t>3/12/2020</a:t>
            </a:fld>
            <a:endParaRPr lang="en-US"/>
          </a:p>
        </p:txBody>
      </p:sp>
      <p:sp>
        <p:nvSpPr>
          <p:cNvPr id="4" name="Footer Placeholder 3">
            <a:extLst>
              <a:ext uri="{FF2B5EF4-FFF2-40B4-BE49-F238E27FC236}">
                <a16:creationId xmlns:a16="http://schemas.microsoft.com/office/drawing/2014/main" id="{785F636E-2EB5-4C6D-A8A0-E89CA0D29C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5F9852-1B9A-4074-A6F4-77158BF501DD}"/>
              </a:ext>
            </a:extLst>
          </p:cNvPr>
          <p:cNvSpPr>
            <a:spLocks noGrp="1"/>
          </p:cNvSpPr>
          <p:nvPr>
            <p:ph type="sldNum" sz="quarter" idx="12"/>
          </p:nvPr>
        </p:nvSpPr>
        <p:spPr/>
        <p:txBody>
          <a:bodyPr/>
          <a:lstStyle/>
          <a:p>
            <a:fld id="{EABDBD7D-370F-45ED-A2B6-C95CDA15BF91}" type="slidenum">
              <a:rPr lang="en-US" smtClean="0"/>
              <a:t>‹#›</a:t>
            </a:fld>
            <a:endParaRPr lang="en-US"/>
          </a:p>
        </p:txBody>
      </p:sp>
    </p:spTree>
    <p:extLst>
      <p:ext uri="{BB962C8B-B14F-4D97-AF65-F5344CB8AC3E}">
        <p14:creationId xmlns:p14="http://schemas.microsoft.com/office/powerpoint/2010/main" val="4239862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3EF1D7-0643-4385-8C6D-D198FC9E0A1A}"/>
              </a:ext>
            </a:extLst>
          </p:cNvPr>
          <p:cNvSpPr>
            <a:spLocks noGrp="1"/>
          </p:cNvSpPr>
          <p:nvPr>
            <p:ph type="dt" sz="half" idx="10"/>
          </p:nvPr>
        </p:nvSpPr>
        <p:spPr/>
        <p:txBody>
          <a:bodyPr/>
          <a:lstStyle/>
          <a:p>
            <a:fld id="{6024A30B-4D3A-4883-920F-F1BC539B4048}" type="datetimeFigureOut">
              <a:rPr lang="en-US" smtClean="0"/>
              <a:t>3/12/2020</a:t>
            </a:fld>
            <a:endParaRPr lang="en-US"/>
          </a:p>
        </p:txBody>
      </p:sp>
      <p:sp>
        <p:nvSpPr>
          <p:cNvPr id="3" name="Footer Placeholder 2">
            <a:extLst>
              <a:ext uri="{FF2B5EF4-FFF2-40B4-BE49-F238E27FC236}">
                <a16:creationId xmlns:a16="http://schemas.microsoft.com/office/drawing/2014/main" id="{B33509F9-E44E-4022-8796-A6B11677FA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4FD609-61EB-4EFC-BB44-25B42F6B1AFB}"/>
              </a:ext>
            </a:extLst>
          </p:cNvPr>
          <p:cNvSpPr>
            <a:spLocks noGrp="1"/>
          </p:cNvSpPr>
          <p:nvPr>
            <p:ph type="sldNum" sz="quarter" idx="12"/>
          </p:nvPr>
        </p:nvSpPr>
        <p:spPr/>
        <p:txBody>
          <a:bodyPr/>
          <a:lstStyle/>
          <a:p>
            <a:fld id="{EABDBD7D-370F-45ED-A2B6-C95CDA15BF91}" type="slidenum">
              <a:rPr lang="en-US" smtClean="0"/>
              <a:t>‹#›</a:t>
            </a:fld>
            <a:endParaRPr lang="en-US"/>
          </a:p>
        </p:txBody>
      </p:sp>
    </p:spTree>
    <p:extLst>
      <p:ext uri="{BB962C8B-B14F-4D97-AF65-F5344CB8AC3E}">
        <p14:creationId xmlns:p14="http://schemas.microsoft.com/office/powerpoint/2010/main" val="2527176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25A91-CBC8-44EC-A54F-639AEA1793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E48335-1962-411A-BE45-A262B9F9F8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BFA755-DA79-404A-8F10-B7ED38A384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3AB39-8850-4C45-97CB-550F34490735}"/>
              </a:ext>
            </a:extLst>
          </p:cNvPr>
          <p:cNvSpPr>
            <a:spLocks noGrp="1"/>
          </p:cNvSpPr>
          <p:nvPr>
            <p:ph type="dt" sz="half" idx="10"/>
          </p:nvPr>
        </p:nvSpPr>
        <p:spPr/>
        <p:txBody>
          <a:bodyPr/>
          <a:lstStyle/>
          <a:p>
            <a:fld id="{6024A30B-4D3A-4883-920F-F1BC539B4048}" type="datetimeFigureOut">
              <a:rPr lang="en-US" smtClean="0"/>
              <a:t>3/12/2020</a:t>
            </a:fld>
            <a:endParaRPr lang="en-US"/>
          </a:p>
        </p:txBody>
      </p:sp>
      <p:sp>
        <p:nvSpPr>
          <p:cNvPr id="6" name="Footer Placeholder 5">
            <a:extLst>
              <a:ext uri="{FF2B5EF4-FFF2-40B4-BE49-F238E27FC236}">
                <a16:creationId xmlns:a16="http://schemas.microsoft.com/office/drawing/2014/main" id="{C6A81CF1-DB94-48BB-8E3E-957171B49C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5F45EF-F06F-499D-91D3-08C587B692D5}"/>
              </a:ext>
            </a:extLst>
          </p:cNvPr>
          <p:cNvSpPr>
            <a:spLocks noGrp="1"/>
          </p:cNvSpPr>
          <p:nvPr>
            <p:ph type="sldNum" sz="quarter" idx="12"/>
          </p:nvPr>
        </p:nvSpPr>
        <p:spPr/>
        <p:txBody>
          <a:bodyPr/>
          <a:lstStyle/>
          <a:p>
            <a:fld id="{EABDBD7D-370F-45ED-A2B6-C95CDA15BF91}" type="slidenum">
              <a:rPr lang="en-US" smtClean="0"/>
              <a:t>‹#›</a:t>
            </a:fld>
            <a:endParaRPr lang="en-US"/>
          </a:p>
        </p:txBody>
      </p:sp>
    </p:spTree>
    <p:extLst>
      <p:ext uri="{BB962C8B-B14F-4D97-AF65-F5344CB8AC3E}">
        <p14:creationId xmlns:p14="http://schemas.microsoft.com/office/powerpoint/2010/main" val="2674630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0C57A-7E36-476C-B3F3-E4CBE4C8B6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075295-E574-4B20-92F6-EF3F8BDD97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48EDB2-2566-45C0-852D-E4C8BFBA62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33E777-744A-44AB-872E-AEEA88F30BDF}"/>
              </a:ext>
            </a:extLst>
          </p:cNvPr>
          <p:cNvSpPr>
            <a:spLocks noGrp="1"/>
          </p:cNvSpPr>
          <p:nvPr>
            <p:ph type="dt" sz="half" idx="10"/>
          </p:nvPr>
        </p:nvSpPr>
        <p:spPr/>
        <p:txBody>
          <a:bodyPr/>
          <a:lstStyle/>
          <a:p>
            <a:fld id="{6024A30B-4D3A-4883-920F-F1BC539B4048}" type="datetimeFigureOut">
              <a:rPr lang="en-US" smtClean="0"/>
              <a:t>3/12/2020</a:t>
            </a:fld>
            <a:endParaRPr lang="en-US"/>
          </a:p>
        </p:txBody>
      </p:sp>
      <p:sp>
        <p:nvSpPr>
          <p:cNvPr id="6" name="Footer Placeholder 5">
            <a:extLst>
              <a:ext uri="{FF2B5EF4-FFF2-40B4-BE49-F238E27FC236}">
                <a16:creationId xmlns:a16="http://schemas.microsoft.com/office/drawing/2014/main" id="{6A14B9A8-F91E-4C57-B4DF-A92AB28FC0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2CFF48-0850-49DF-B578-C04AE9923D09}"/>
              </a:ext>
            </a:extLst>
          </p:cNvPr>
          <p:cNvSpPr>
            <a:spLocks noGrp="1"/>
          </p:cNvSpPr>
          <p:nvPr>
            <p:ph type="sldNum" sz="quarter" idx="12"/>
          </p:nvPr>
        </p:nvSpPr>
        <p:spPr/>
        <p:txBody>
          <a:bodyPr/>
          <a:lstStyle/>
          <a:p>
            <a:fld id="{EABDBD7D-370F-45ED-A2B6-C95CDA15BF91}" type="slidenum">
              <a:rPr lang="en-US" smtClean="0"/>
              <a:t>‹#›</a:t>
            </a:fld>
            <a:endParaRPr lang="en-US"/>
          </a:p>
        </p:txBody>
      </p:sp>
    </p:spTree>
    <p:extLst>
      <p:ext uri="{BB962C8B-B14F-4D97-AF65-F5344CB8AC3E}">
        <p14:creationId xmlns:p14="http://schemas.microsoft.com/office/powerpoint/2010/main" val="2773109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934AA1-8F52-45DB-9759-5BBFAB2C72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DF06A5-D560-4ACD-95C8-1A54D41FC5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000EC4-9137-4507-95B2-08A7912E53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24A30B-4D3A-4883-920F-F1BC539B4048}" type="datetimeFigureOut">
              <a:rPr lang="en-US" smtClean="0"/>
              <a:t>3/12/2020</a:t>
            </a:fld>
            <a:endParaRPr lang="en-US"/>
          </a:p>
        </p:txBody>
      </p:sp>
      <p:sp>
        <p:nvSpPr>
          <p:cNvPr id="5" name="Footer Placeholder 4">
            <a:extLst>
              <a:ext uri="{FF2B5EF4-FFF2-40B4-BE49-F238E27FC236}">
                <a16:creationId xmlns:a16="http://schemas.microsoft.com/office/drawing/2014/main" id="{6177E5C3-DA77-4049-BE21-E4437A05C5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D7DA7D-C985-4532-A456-C081741A8F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BDBD7D-370F-45ED-A2B6-C95CDA15BF91}" type="slidenum">
              <a:rPr lang="en-US" smtClean="0"/>
              <a:t>‹#›</a:t>
            </a:fld>
            <a:endParaRPr lang="en-US"/>
          </a:p>
        </p:txBody>
      </p:sp>
    </p:spTree>
    <p:extLst>
      <p:ext uri="{BB962C8B-B14F-4D97-AF65-F5344CB8AC3E}">
        <p14:creationId xmlns:p14="http://schemas.microsoft.com/office/powerpoint/2010/main" val="1435107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png"/><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3.jfif"/></Relationships>
</file>

<file path=ppt/slides/_rels/slide20.xml.rels><?xml version="1.0" encoding="UTF-8" standalone="yes"?>
<Relationships xmlns="http://schemas.openxmlformats.org/package/2006/relationships"><Relationship Id="rId2" Type="http://schemas.openxmlformats.org/officeDocument/2006/relationships/hyperlink" Target="https://www.wltpfacts.eu/"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arge machine in a building&#10;&#10;Description automatically generated">
            <a:extLst>
              <a:ext uri="{FF2B5EF4-FFF2-40B4-BE49-F238E27FC236}">
                <a16:creationId xmlns:a16="http://schemas.microsoft.com/office/drawing/2014/main" id="{43417637-2D2E-4892-8DB7-EC1D5584AFB0}"/>
              </a:ext>
            </a:extLst>
          </p:cNvPr>
          <p:cNvPicPr>
            <a:picLocks noChangeAspect="1"/>
          </p:cNvPicPr>
          <p:nvPr/>
        </p:nvPicPr>
        <p:blipFill rotWithShape="1">
          <a:blip r:embed="rId3">
            <a:extLst>
              <a:ext uri="{28A0092B-C50C-407E-A947-70E740481C1C}">
                <a14:useLocalDpi xmlns:a14="http://schemas.microsoft.com/office/drawing/2010/main" val="0"/>
              </a:ext>
            </a:extLst>
          </a:blip>
          <a:srcRect l="21727" t="6483" r="22421"/>
          <a:stretch/>
        </p:blipFill>
        <p:spPr>
          <a:xfrm>
            <a:off x="1913860" y="-56697"/>
            <a:ext cx="10278137" cy="6857990"/>
          </a:xfrm>
          <a:prstGeom prst="rect">
            <a:avLst/>
          </a:prstGeom>
        </p:spPr>
      </p:pic>
      <p:sp>
        <p:nvSpPr>
          <p:cNvPr id="42" name="Rectangle 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9F8769-AF42-4952-8009-DE009604066A}"/>
              </a:ext>
            </a:extLst>
          </p:cNvPr>
          <p:cNvSpPr>
            <a:spLocks noGrp="1"/>
          </p:cNvSpPr>
          <p:nvPr>
            <p:ph type="ctrTitle"/>
          </p:nvPr>
        </p:nvSpPr>
        <p:spPr>
          <a:xfrm>
            <a:off x="477981" y="1122363"/>
            <a:ext cx="4023360" cy="3204134"/>
          </a:xfrm>
        </p:spPr>
        <p:txBody>
          <a:bodyPr vert="horz" lIns="91440" tIns="45720" rIns="91440" bIns="45720" rtlCol="0" anchor="b">
            <a:normAutofit/>
          </a:bodyPr>
          <a:lstStyle/>
          <a:p>
            <a:pPr algn="l"/>
            <a:r>
              <a:rPr lang="en-US" sz="3000" dirty="0"/>
              <a:t>Development of a LabVIEW Based Measurement</a:t>
            </a:r>
            <a:br>
              <a:rPr lang="en-US" sz="3000" dirty="0"/>
            </a:br>
            <a:r>
              <a:rPr lang="en-US" sz="3000" dirty="0"/>
              <a:t>and Control System for an Electric Vehicle Powertrain Test Bench</a:t>
            </a:r>
          </a:p>
        </p:txBody>
      </p:sp>
      <p:sp>
        <p:nvSpPr>
          <p:cNvPr id="3" name="Subtitle 2">
            <a:extLst>
              <a:ext uri="{FF2B5EF4-FFF2-40B4-BE49-F238E27FC236}">
                <a16:creationId xmlns:a16="http://schemas.microsoft.com/office/drawing/2014/main" id="{44D4DE6D-CC01-4868-914A-14BFE9163554}"/>
              </a:ext>
            </a:extLst>
          </p:cNvPr>
          <p:cNvSpPr>
            <a:spLocks noGrp="1"/>
          </p:cNvSpPr>
          <p:nvPr>
            <p:ph type="subTitle" idx="1"/>
          </p:nvPr>
        </p:nvSpPr>
        <p:spPr>
          <a:xfrm>
            <a:off x="477980" y="4872922"/>
            <a:ext cx="4023359" cy="1208141"/>
          </a:xfrm>
        </p:spPr>
        <p:txBody>
          <a:bodyPr vert="horz" lIns="91440" tIns="45720" rIns="91440" bIns="45720" rtlCol="0">
            <a:normAutofit fontScale="92500" lnSpcReduction="20000"/>
          </a:bodyPr>
          <a:lstStyle/>
          <a:p>
            <a:pPr indent="-228600" algn="l">
              <a:buFont typeface="Arial" panose="020B0604020202020204" pitchFamily="34" charset="0"/>
              <a:buChar char="•"/>
            </a:pPr>
            <a:r>
              <a:rPr lang="en-US" sz="1200" dirty="0"/>
              <a:t>Arda Hatunoglu</a:t>
            </a:r>
          </a:p>
          <a:p>
            <a:pPr indent="-228600" algn="l">
              <a:buFont typeface="Arial" panose="020B0604020202020204" pitchFamily="34" charset="0"/>
              <a:buChar char="•"/>
            </a:pPr>
            <a:r>
              <a:rPr lang="en-US" sz="1200" dirty="0"/>
              <a:t>Faculty of Engineering</a:t>
            </a:r>
          </a:p>
          <a:p>
            <a:pPr indent="-228600" algn="l">
              <a:buFont typeface="Arial" panose="020B0604020202020204" pitchFamily="34" charset="0"/>
              <a:buChar char="•"/>
            </a:pPr>
            <a:r>
              <a:rPr lang="en-US" sz="1200" dirty="0" err="1"/>
              <a:t>Laurea</a:t>
            </a:r>
            <a:r>
              <a:rPr lang="en-US" sz="1200" dirty="0"/>
              <a:t> </a:t>
            </a:r>
            <a:r>
              <a:rPr lang="en-US" sz="1200" dirty="0" err="1"/>
              <a:t>Magistrale</a:t>
            </a:r>
            <a:r>
              <a:rPr lang="en-US" sz="1200" dirty="0"/>
              <a:t> in Renewable Energy Engineering</a:t>
            </a:r>
          </a:p>
          <a:p>
            <a:pPr indent="-228600" algn="l">
              <a:buFont typeface="Arial" panose="020B0604020202020204" pitchFamily="34" charset="0"/>
              <a:buChar char="•"/>
            </a:pPr>
            <a:r>
              <a:rPr lang="en-US" sz="1200" dirty="0"/>
              <a:t>Advisor: Prof. Giulio De Donato</a:t>
            </a:r>
          </a:p>
          <a:p>
            <a:pPr indent="-228600" algn="l">
              <a:buFont typeface="Arial" panose="020B0604020202020204" pitchFamily="34" charset="0"/>
              <a:buChar char="•"/>
            </a:pPr>
            <a:r>
              <a:rPr lang="en-US" sz="1200" dirty="0"/>
              <a:t>Co-Advisor: Mr. Federico </a:t>
            </a:r>
            <a:r>
              <a:rPr lang="en-US" sz="1200" dirty="0" err="1"/>
              <a:t>Marcolini</a:t>
            </a:r>
            <a:endParaRPr lang="en-US" sz="1200" dirty="0"/>
          </a:p>
          <a:p>
            <a:pPr indent="-228600" algn="l">
              <a:buFont typeface="Arial" panose="020B0604020202020204" pitchFamily="34" charset="0"/>
              <a:buChar char="•"/>
            </a:pPr>
            <a:endParaRPr lang="en-US" sz="800" dirty="0"/>
          </a:p>
        </p:txBody>
      </p:sp>
      <p:sp>
        <p:nvSpPr>
          <p:cNvPr id="39" name="Rectangle 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1455802"/>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E6B5F-976C-469C-90D6-2C98FC6C8F38}"/>
              </a:ext>
            </a:extLst>
          </p:cNvPr>
          <p:cNvSpPr>
            <a:spLocks noGrp="1"/>
          </p:cNvSpPr>
          <p:nvPr>
            <p:ph type="title"/>
          </p:nvPr>
        </p:nvSpPr>
        <p:spPr/>
        <p:txBody>
          <a:bodyPr/>
          <a:lstStyle/>
          <a:p>
            <a:r>
              <a:rPr lang="tr-TR" dirty="0"/>
              <a:t>Vehicle Motor Configuration</a:t>
            </a:r>
            <a:endParaRPr lang="en-US" dirty="0"/>
          </a:p>
        </p:txBody>
      </p:sp>
      <p:pic>
        <p:nvPicPr>
          <p:cNvPr id="4" name="Picture 3">
            <a:extLst>
              <a:ext uri="{FF2B5EF4-FFF2-40B4-BE49-F238E27FC236}">
                <a16:creationId xmlns:a16="http://schemas.microsoft.com/office/drawing/2014/main" id="{8D64B10E-5ECB-4604-B2C5-39759BA332B6}"/>
              </a:ext>
            </a:extLst>
          </p:cNvPr>
          <p:cNvPicPr>
            <a:picLocks noChangeAspect="1"/>
          </p:cNvPicPr>
          <p:nvPr/>
        </p:nvPicPr>
        <p:blipFill>
          <a:blip r:embed="rId3"/>
          <a:stretch>
            <a:fillRect/>
          </a:stretch>
        </p:blipFill>
        <p:spPr>
          <a:xfrm>
            <a:off x="8825023" y="128221"/>
            <a:ext cx="3147239" cy="4210876"/>
          </a:xfrm>
          <a:prstGeom prst="rect">
            <a:avLst/>
          </a:prstGeom>
        </p:spPr>
      </p:pic>
      <p:pic>
        <p:nvPicPr>
          <p:cNvPr id="5" name="Content Placeholder 4">
            <a:extLst>
              <a:ext uri="{FF2B5EF4-FFF2-40B4-BE49-F238E27FC236}">
                <a16:creationId xmlns:a16="http://schemas.microsoft.com/office/drawing/2014/main" id="{4DD767FB-C230-48ED-B01E-46E47D3E6232}"/>
              </a:ext>
            </a:extLst>
          </p:cNvPr>
          <p:cNvPicPr>
            <a:picLocks noGrp="1" noChangeAspect="1"/>
          </p:cNvPicPr>
          <p:nvPr>
            <p:ph idx="1"/>
          </p:nvPr>
        </p:nvPicPr>
        <p:blipFill>
          <a:blip r:embed="rId4"/>
          <a:stretch>
            <a:fillRect/>
          </a:stretch>
        </p:blipFill>
        <p:spPr>
          <a:xfrm>
            <a:off x="6975416" y="4512194"/>
            <a:ext cx="5131064" cy="2082907"/>
          </a:xfrm>
          <a:prstGeom prst="rect">
            <a:avLst/>
          </a:prstGeom>
        </p:spPr>
      </p:pic>
      <p:sp>
        <p:nvSpPr>
          <p:cNvPr id="6" name="TextBox 5">
            <a:extLst>
              <a:ext uri="{FF2B5EF4-FFF2-40B4-BE49-F238E27FC236}">
                <a16:creationId xmlns:a16="http://schemas.microsoft.com/office/drawing/2014/main" id="{3F31D696-35F5-40AF-9A3C-C435E20B669A}"/>
              </a:ext>
            </a:extLst>
          </p:cNvPr>
          <p:cNvSpPr txBox="1"/>
          <p:nvPr/>
        </p:nvSpPr>
        <p:spPr>
          <a:xfrm>
            <a:off x="1247553" y="2027274"/>
            <a:ext cx="5167423" cy="1477328"/>
          </a:xfrm>
          <a:prstGeom prst="rect">
            <a:avLst/>
          </a:prstGeom>
          <a:noFill/>
        </p:spPr>
        <p:txBody>
          <a:bodyPr wrap="square" rtlCol="0">
            <a:spAutoFit/>
          </a:bodyPr>
          <a:lstStyle/>
          <a:p>
            <a:pPr marL="285750" indent="-285750">
              <a:buFont typeface="Arial" panose="020B0604020202020204" pitchFamily="34" charset="0"/>
              <a:buChar char="•"/>
            </a:pPr>
            <a:r>
              <a:rPr lang="tr-TR" dirty="0"/>
              <a:t>In wheel motor</a:t>
            </a:r>
          </a:p>
          <a:p>
            <a:pPr marL="285750" indent="-285750">
              <a:buFont typeface="Arial" panose="020B0604020202020204" pitchFamily="34" charset="0"/>
              <a:buChar char="•"/>
            </a:pPr>
            <a:r>
              <a:rPr lang="tr-TR" dirty="0"/>
              <a:t>Nominal Power of 15.7kW</a:t>
            </a:r>
          </a:p>
          <a:p>
            <a:pPr marL="285750" indent="-285750">
              <a:buFont typeface="Arial" panose="020B0604020202020204" pitchFamily="34" charset="0"/>
              <a:buChar char="•"/>
            </a:pPr>
            <a:r>
              <a:rPr lang="tr-TR" dirty="0"/>
              <a:t>Precise electronic control is needed for this type of configuration</a:t>
            </a:r>
          </a:p>
          <a:p>
            <a:pPr marL="285750" indent="-285750">
              <a:buFont typeface="Arial" panose="020B0604020202020204" pitchFamily="34" charset="0"/>
              <a:buChar char="•"/>
            </a:pPr>
            <a:r>
              <a:rPr lang="tr-TR" dirty="0"/>
              <a:t>Dividing the load of the tractive system in to 4</a:t>
            </a:r>
            <a:endParaRPr lang="en-US" dirty="0"/>
          </a:p>
        </p:txBody>
      </p:sp>
      <p:pic>
        <p:nvPicPr>
          <p:cNvPr id="7" name="Picture 6" descr="A picture containing sitting, front, large, standing&#10;&#10;Description automatically generated">
            <a:extLst>
              <a:ext uri="{FF2B5EF4-FFF2-40B4-BE49-F238E27FC236}">
                <a16:creationId xmlns:a16="http://schemas.microsoft.com/office/drawing/2014/main" id="{176E6C59-3B3E-435A-BB88-CA76BFBE2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160875"/>
            <a:ext cx="3565396" cy="2697126"/>
          </a:xfrm>
          <a:prstGeom prst="rect">
            <a:avLst/>
          </a:prstGeom>
        </p:spPr>
      </p:pic>
    </p:spTree>
    <p:extLst>
      <p:ext uri="{BB962C8B-B14F-4D97-AF65-F5344CB8AC3E}">
        <p14:creationId xmlns:p14="http://schemas.microsoft.com/office/powerpoint/2010/main" val="257270430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2EEE-5A84-44A9-9711-FC59F1D36513}"/>
              </a:ext>
            </a:extLst>
          </p:cNvPr>
          <p:cNvSpPr>
            <a:spLocks noGrp="1"/>
          </p:cNvSpPr>
          <p:nvPr>
            <p:ph type="title"/>
          </p:nvPr>
        </p:nvSpPr>
        <p:spPr/>
        <p:txBody>
          <a:bodyPr/>
          <a:lstStyle/>
          <a:p>
            <a:r>
              <a:rPr lang="tr-TR" dirty="0"/>
              <a:t>Vehicle Configurations</a:t>
            </a:r>
            <a:endParaRPr lang="en-US" dirty="0"/>
          </a:p>
        </p:txBody>
      </p:sp>
      <p:pic>
        <p:nvPicPr>
          <p:cNvPr id="5" name="Content Placeholder 4" descr="A car parked in front of a building&#10;&#10;Description automatically generated">
            <a:extLst>
              <a:ext uri="{FF2B5EF4-FFF2-40B4-BE49-F238E27FC236}">
                <a16:creationId xmlns:a16="http://schemas.microsoft.com/office/drawing/2014/main" id="{1451584E-20FA-4B33-B211-C51B61EE86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88494" y="2506662"/>
            <a:ext cx="5823340" cy="4351338"/>
          </a:xfrm>
        </p:spPr>
      </p:pic>
      <p:pic>
        <p:nvPicPr>
          <p:cNvPr id="12" name="Picture 11" descr="A motorcycle parked on the side of a building&#10;&#10;Description automatically generated">
            <a:extLst>
              <a:ext uri="{FF2B5EF4-FFF2-40B4-BE49-F238E27FC236}">
                <a16:creationId xmlns:a16="http://schemas.microsoft.com/office/drawing/2014/main" id="{0A010265-4115-4D82-91BD-BEC5ECB8AB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1834" y="4348179"/>
            <a:ext cx="2780165" cy="1428567"/>
          </a:xfrm>
          <a:prstGeom prst="rect">
            <a:avLst/>
          </a:prstGeom>
        </p:spPr>
      </p:pic>
      <p:pic>
        <p:nvPicPr>
          <p:cNvPr id="14" name="Picture 13" descr="A car parked in a parking lot&#10;&#10;Description automatically generated">
            <a:extLst>
              <a:ext uri="{FF2B5EF4-FFF2-40B4-BE49-F238E27FC236}">
                <a16:creationId xmlns:a16="http://schemas.microsoft.com/office/drawing/2014/main" id="{CED1CEEB-7189-4710-9FA2-D617EFFDD8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1834" y="5776746"/>
            <a:ext cx="2780165" cy="1081254"/>
          </a:xfrm>
          <a:prstGeom prst="rect">
            <a:avLst/>
          </a:prstGeom>
        </p:spPr>
      </p:pic>
      <p:pic>
        <p:nvPicPr>
          <p:cNvPr id="15" name="Picture 14">
            <a:extLst>
              <a:ext uri="{FF2B5EF4-FFF2-40B4-BE49-F238E27FC236}">
                <a16:creationId xmlns:a16="http://schemas.microsoft.com/office/drawing/2014/main" id="{110B8363-76DF-42E5-AFC1-8605FED36879}"/>
              </a:ext>
            </a:extLst>
          </p:cNvPr>
          <p:cNvPicPr>
            <a:picLocks noChangeAspect="1"/>
          </p:cNvPicPr>
          <p:nvPr/>
        </p:nvPicPr>
        <p:blipFill>
          <a:blip r:embed="rId6"/>
          <a:stretch>
            <a:fillRect/>
          </a:stretch>
        </p:blipFill>
        <p:spPr>
          <a:xfrm>
            <a:off x="0" y="3615070"/>
            <a:ext cx="3588494" cy="1903228"/>
          </a:xfrm>
          <a:prstGeom prst="rect">
            <a:avLst/>
          </a:prstGeom>
        </p:spPr>
      </p:pic>
      <p:sp>
        <p:nvSpPr>
          <p:cNvPr id="16" name="TextBox 15">
            <a:extLst>
              <a:ext uri="{FF2B5EF4-FFF2-40B4-BE49-F238E27FC236}">
                <a16:creationId xmlns:a16="http://schemas.microsoft.com/office/drawing/2014/main" id="{4657F32B-F257-4A58-9C62-32C0CDC33900}"/>
              </a:ext>
            </a:extLst>
          </p:cNvPr>
          <p:cNvSpPr txBox="1"/>
          <p:nvPr/>
        </p:nvSpPr>
        <p:spPr>
          <a:xfrm>
            <a:off x="567070" y="2083981"/>
            <a:ext cx="1694121" cy="1200329"/>
          </a:xfrm>
          <a:prstGeom prst="rect">
            <a:avLst/>
          </a:prstGeom>
          <a:noFill/>
        </p:spPr>
        <p:txBody>
          <a:bodyPr wrap="square" rtlCol="0">
            <a:spAutoFit/>
          </a:bodyPr>
          <a:lstStyle/>
          <a:p>
            <a:pPr marL="285750" indent="-285750">
              <a:buFont typeface="Arial" panose="020B0604020202020204" pitchFamily="34" charset="0"/>
              <a:buChar char="•"/>
            </a:pPr>
            <a:r>
              <a:rPr lang="tr-TR" dirty="0"/>
              <a:t>GM Sequel</a:t>
            </a:r>
          </a:p>
          <a:p>
            <a:pPr marL="285750" indent="-285750">
              <a:buFont typeface="Arial" panose="020B0604020202020204" pitchFamily="34" charset="0"/>
              <a:buChar char="•"/>
            </a:pPr>
            <a:r>
              <a:rPr lang="tr-TR" dirty="0"/>
              <a:t>Nissan Leaf</a:t>
            </a:r>
          </a:p>
          <a:p>
            <a:pPr marL="285750" indent="-285750">
              <a:buFont typeface="Arial" panose="020B0604020202020204" pitchFamily="34" charset="0"/>
              <a:buChar char="•"/>
            </a:pPr>
            <a:r>
              <a:rPr lang="tr-TR" dirty="0"/>
              <a:t>Zero S</a:t>
            </a:r>
          </a:p>
          <a:p>
            <a:pPr marL="285750" indent="-285750">
              <a:buFont typeface="Arial" panose="020B0604020202020204" pitchFamily="34" charset="0"/>
              <a:buChar char="•"/>
            </a:pPr>
            <a:endParaRPr lang="en-US" dirty="0"/>
          </a:p>
        </p:txBody>
      </p:sp>
      <p:pic>
        <p:nvPicPr>
          <p:cNvPr id="19" name="Picture 18">
            <a:extLst>
              <a:ext uri="{FF2B5EF4-FFF2-40B4-BE49-F238E27FC236}">
                <a16:creationId xmlns:a16="http://schemas.microsoft.com/office/drawing/2014/main" id="{3F87E085-6274-4148-872D-0510E2419976}"/>
              </a:ext>
            </a:extLst>
          </p:cNvPr>
          <p:cNvPicPr>
            <a:picLocks noChangeAspect="1"/>
          </p:cNvPicPr>
          <p:nvPr/>
        </p:nvPicPr>
        <p:blipFill>
          <a:blip r:embed="rId7"/>
          <a:stretch>
            <a:fillRect/>
          </a:stretch>
        </p:blipFill>
        <p:spPr>
          <a:xfrm>
            <a:off x="8381804" y="0"/>
            <a:ext cx="3810196" cy="1835244"/>
          </a:xfrm>
          <a:prstGeom prst="rect">
            <a:avLst/>
          </a:prstGeom>
        </p:spPr>
      </p:pic>
      <p:sp>
        <p:nvSpPr>
          <p:cNvPr id="20" name="Arrow: Right 19">
            <a:extLst>
              <a:ext uri="{FF2B5EF4-FFF2-40B4-BE49-F238E27FC236}">
                <a16:creationId xmlns:a16="http://schemas.microsoft.com/office/drawing/2014/main" id="{0E42A43D-DF23-47C8-BD5A-FC3C1CA9B487}"/>
              </a:ext>
            </a:extLst>
          </p:cNvPr>
          <p:cNvSpPr/>
          <p:nvPr/>
        </p:nvSpPr>
        <p:spPr>
          <a:xfrm rot="5400000">
            <a:off x="10586799" y="2780100"/>
            <a:ext cx="2112337" cy="5783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079769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E9D0C-5678-4F80-87CF-9AF190B75434}"/>
              </a:ext>
            </a:extLst>
          </p:cNvPr>
          <p:cNvSpPr>
            <a:spLocks noGrp="1"/>
          </p:cNvSpPr>
          <p:nvPr>
            <p:ph type="title"/>
          </p:nvPr>
        </p:nvSpPr>
        <p:spPr/>
        <p:txBody>
          <a:bodyPr/>
          <a:lstStyle/>
          <a:p>
            <a:r>
              <a:rPr lang="tr-TR" dirty="0"/>
              <a:t>Serial Communication with RS485</a:t>
            </a:r>
            <a:endParaRPr lang="en-US" dirty="0"/>
          </a:p>
        </p:txBody>
      </p:sp>
      <p:pic>
        <p:nvPicPr>
          <p:cNvPr id="5" name="Content Placeholder 4" descr="A close up of a map&#10;&#10;Description automatically generated">
            <a:extLst>
              <a:ext uri="{FF2B5EF4-FFF2-40B4-BE49-F238E27FC236}">
                <a16:creationId xmlns:a16="http://schemas.microsoft.com/office/drawing/2014/main" id="{85E4D84F-1C25-4A36-B824-FF2EED5DAD7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07" t="41883" r="40067" b="-1109"/>
          <a:stretch/>
        </p:blipFill>
        <p:spPr>
          <a:xfrm>
            <a:off x="0" y="4026196"/>
            <a:ext cx="4592936" cy="2923954"/>
          </a:xfrm>
        </p:spPr>
      </p:pic>
      <p:pic>
        <p:nvPicPr>
          <p:cNvPr id="7" name="Picture 6" descr="A circuit board&#10;&#10;Description automatically generated">
            <a:extLst>
              <a:ext uri="{FF2B5EF4-FFF2-40B4-BE49-F238E27FC236}">
                <a16:creationId xmlns:a16="http://schemas.microsoft.com/office/drawing/2014/main" id="{FE7E0ADD-FB6D-4446-BFE2-8A5A9EB90E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7851092" y="2517093"/>
            <a:ext cx="2309847" cy="6371968"/>
          </a:xfrm>
          <a:prstGeom prst="rect">
            <a:avLst/>
          </a:prstGeom>
        </p:spPr>
      </p:pic>
      <p:pic>
        <p:nvPicPr>
          <p:cNvPr id="8" name="Picture 7">
            <a:extLst>
              <a:ext uri="{FF2B5EF4-FFF2-40B4-BE49-F238E27FC236}">
                <a16:creationId xmlns:a16="http://schemas.microsoft.com/office/drawing/2014/main" id="{4A637CF0-170A-4C57-9F55-6401663C21E5}"/>
              </a:ext>
            </a:extLst>
          </p:cNvPr>
          <p:cNvPicPr>
            <a:picLocks noChangeAspect="1"/>
          </p:cNvPicPr>
          <p:nvPr/>
        </p:nvPicPr>
        <p:blipFill>
          <a:blip r:embed="rId5"/>
          <a:stretch>
            <a:fillRect/>
          </a:stretch>
        </p:blipFill>
        <p:spPr>
          <a:xfrm>
            <a:off x="7461007" y="1490472"/>
            <a:ext cx="4730993" cy="3057682"/>
          </a:xfrm>
          <a:prstGeom prst="rect">
            <a:avLst/>
          </a:prstGeom>
        </p:spPr>
      </p:pic>
      <p:sp>
        <p:nvSpPr>
          <p:cNvPr id="9" name="TextBox 8">
            <a:extLst>
              <a:ext uri="{FF2B5EF4-FFF2-40B4-BE49-F238E27FC236}">
                <a16:creationId xmlns:a16="http://schemas.microsoft.com/office/drawing/2014/main" id="{70FB6C4D-E26F-44F7-9503-B06EA8DB19D5}"/>
              </a:ext>
            </a:extLst>
          </p:cNvPr>
          <p:cNvSpPr txBox="1"/>
          <p:nvPr/>
        </p:nvSpPr>
        <p:spPr>
          <a:xfrm>
            <a:off x="1311349" y="1490472"/>
            <a:ext cx="3721395" cy="1200329"/>
          </a:xfrm>
          <a:prstGeom prst="rect">
            <a:avLst/>
          </a:prstGeom>
          <a:noFill/>
        </p:spPr>
        <p:txBody>
          <a:bodyPr wrap="square" rtlCol="0">
            <a:spAutoFit/>
          </a:bodyPr>
          <a:lstStyle/>
          <a:p>
            <a:pPr marL="285750" indent="-285750">
              <a:buFont typeface="Arial" panose="020B0604020202020204" pitchFamily="34" charset="0"/>
              <a:buChar char="•"/>
            </a:pPr>
            <a:r>
              <a:rPr lang="tr-TR" dirty="0"/>
              <a:t>Half duplex requirement</a:t>
            </a:r>
          </a:p>
          <a:p>
            <a:pPr marL="285750" indent="-285750">
              <a:buFont typeface="Arial" panose="020B0604020202020204" pitchFamily="34" charset="0"/>
              <a:buChar char="•"/>
            </a:pPr>
            <a:r>
              <a:rPr lang="tr-TR" dirty="0"/>
              <a:t>Connections are made</a:t>
            </a:r>
          </a:p>
          <a:p>
            <a:pPr marL="285750" indent="-285750">
              <a:buFont typeface="Arial" panose="020B0604020202020204" pitchFamily="34" charset="0"/>
              <a:buChar char="•"/>
            </a:pPr>
            <a:r>
              <a:rPr lang="tr-TR" dirty="0"/>
              <a:t>3xRS485 and 1xRS232 cable is tested</a:t>
            </a:r>
          </a:p>
        </p:txBody>
      </p:sp>
    </p:spTree>
    <p:extLst>
      <p:ext uri="{BB962C8B-B14F-4D97-AF65-F5344CB8AC3E}">
        <p14:creationId xmlns:p14="http://schemas.microsoft.com/office/powerpoint/2010/main" val="312854896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ECD89-FF92-4C60-A068-DB9392263F78}"/>
              </a:ext>
            </a:extLst>
          </p:cNvPr>
          <p:cNvSpPr>
            <a:spLocks noGrp="1"/>
          </p:cNvSpPr>
          <p:nvPr>
            <p:ph type="title"/>
          </p:nvPr>
        </p:nvSpPr>
        <p:spPr/>
        <p:txBody>
          <a:bodyPr/>
          <a:lstStyle/>
          <a:p>
            <a:r>
              <a:rPr lang="tr-TR" dirty="0"/>
              <a:t>Signal Interception and Deciphering to use Modbus-RTU</a:t>
            </a:r>
            <a:endParaRPr lang="en-US" dirty="0"/>
          </a:p>
        </p:txBody>
      </p:sp>
      <p:pic>
        <p:nvPicPr>
          <p:cNvPr id="5" name="Content Placeholder 4" descr="A picture containing sitting, black, clock, large&#10;&#10;Description automatically generated">
            <a:extLst>
              <a:ext uri="{FF2B5EF4-FFF2-40B4-BE49-F238E27FC236}">
                <a16:creationId xmlns:a16="http://schemas.microsoft.com/office/drawing/2014/main" id="{50FFA6F3-8CFD-42A4-BD2D-8F2AC570B0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59572" y="1671665"/>
            <a:ext cx="6932428" cy="2524477"/>
          </a:xfrm>
        </p:spPr>
      </p:pic>
      <p:sp>
        <p:nvSpPr>
          <p:cNvPr id="9" name="TextBox 8">
            <a:extLst>
              <a:ext uri="{FF2B5EF4-FFF2-40B4-BE49-F238E27FC236}">
                <a16:creationId xmlns:a16="http://schemas.microsoft.com/office/drawing/2014/main" id="{3A664298-8DF2-4672-B6EA-D0AA7EA55B93}"/>
              </a:ext>
            </a:extLst>
          </p:cNvPr>
          <p:cNvSpPr txBox="1"/>
          <p:nvPr/>
        </p:nvSpPr>
        <p:spPr>
          <a:xfrm>
            <a:off x="-92214" y="1847359"/>
            <a:ext cx="5351786" cy="2031325"/>
          </a:xfrm>
          <a:prstGeom prst="rect">
            <a:avLst/>
          </a:prstGeom>
          <a:noFill/>
        </p:spPr>
        <p:txBody>
          <a:bodyPr wrap="none" rtlCol="0">
            <a:spAutoFit/>
          </a:bodyPr>
          <a:lstStyle/>
          <a:p>
            <a:r>
              <a:rPr lang="tr-TR" dirty="0"/>
              <a:t>The format (11 bits ) for each byte in RTU mode is:</a:t>
            </a:r>
          </a:p>
          <a:p>
            <a:endParaRPr lang="tr-TR" dirty="0"/>
          </a:p>
          <a:p>
            <a:r>
              <a:rPr lang="tr-TR" dirty="0"/>
              <a:t>Coding system: 8 bit binary</a:t>
            </a:r>
          </a:p>
          <a:p>
            <a:r>
              <a:rPr lang="tr-TR" dirty="0"/>
              <a:t>Bits per Byte:    1 start bit</a:t>
            </a:r>
          </a:p>
          <a:p>
            <a:r>
              <a:rPr lang="tr-TR" dirty="0"/>
              <a:t>	          8 data bits, least significant bit sent first</a:t>
            </a:r>
          </a:p>
          <a:p>
            <a:r>
              <a:rPr lang="tr-TR" dirty="0"/>
              <a:t>	          1 bit for parity completion</a:t>
            </a:r>
          </a:p>
          <a:p>
            <a:r>
              <a:rPr lang="tr-TR" dirty="0"/>
              <a:t>	          1 stop bit</a:t>
            </a:r>
            <a:endParaRPr lang="en-US" dirty="0"/>
          </a:p>
        </p:txBody>
      </p:sp>
      <p:pic>
        <p:nvPicPr>
          <p:cNvPr id="10" name="Picture 9">
            <a:extLst>
              <a:ext uri="{FF2B5EF4-FFF2-40B4-BE49-F238E27FC236}">
                <a16:creationId xmlns:a16="http://schemas.microsoft.com/office/drawing/2014/main" id="{4607FB6C-2F39-4178-B4A5-520B429A5444}"/>
              </a:ext>
            </a:extLst>
          </p:cNvPr>
          <p:cNvPicPr>
            <a:picLocks noChangeAspect="1"/>
          </p:cNvPicPr>
          <p:nvPr/>
        </p:nvPicPr>
        <p:blipFill>
          <a:blip r:embed="rId4"/>
          <a:stretch>
            <a:fillRect/>
          </a:stretch>
        </p:blipFill>
        <p:spPr>
          <a:xfrm>
            <a:off x="5727405" y="4877363"/>
            <a:ext cx="6140766" cy="1143059"/>
          </a:xfrm>
          <a:prstGeom prst="rect">
            <a:avLst/>
          </a:prstGeom>
        </p:spPr>
      </p:pic>
      <p:sp>
        <p:nvSpPr>
          <p:cNvPr id="11" name="TextBox 10">
            <a:extLst>
              <a:ext uri="{FF2B5EF4-FFF2-40B4-BE49-F238E27FC236}">
                <a16:creationId xmlns:a16="http://schemas.microsoft.com/office/drawing/2014/main" id="{5F595EE1-E551-4136-AB99-4322FFB34224}"/>
              </a:ext>
            </a:extLst>
          </p:cNvPr>
          <p:cNvSpPr txBox="1"/>
          <p:nvPr/>
        </p:nvSpPr>
        <p:spPr>
          <a:xfrm>
            <a:off x="411125" y="4820093"/>
            <a:ext cx="3863163" cy="1200329"/>
          </a:xfrm>
          <a:prstGeom prst="rect">
            <a:avLst/>
          </a:prstGeom>
          <a:noFill/>
        </p:spPr>
        <p:txBody>
          <a:bodyPr wrap="square" rtlCol="0">
            <a:spAutoFit/>
          </a:bodyPr>
          <a:lstStyle/>
          <a:p>
            <a:pPr marL="285750" indent="-285750">
              <a:buFont typeface="Arial" panose="020B0604020202020204" pitchFamily="34" charset="0"/>
              <a:buChar char="•"/>
            </a:pPr>
            <a:r>
              <a:rPr lang="tr-TR" dirty="0"/>
              <a:t>Address</a:t>
            </a:r>
          </a:p>
          <a:p>
            <a:pPr marL="285750" indent="-285750">
              <a:buFont typeface="Arial" panose="020B0604020202020204" pitchFamily="34" charset="0"/>
              <a:buChar char="•"/>
            </a:pPr>
            <a:r>
              <a:rPr lang="tr-TR" dirty="0"/>
              <a:t>Function</a:t>
            </a:r>
          </a:p>
          <a:p>
            <a:pPr marL="285750" indent="-285750">
              <a:buFont typeface="Arial" panose="020B0604020202020204" pitchFamily="34" charset="0"/>
              <a:buChar char="•"/>
            </a:pPr>
            <a:r>
              <a:rPr lang="tr-TR" dirty="0"/>
              <a:t>Data</a:t>
            </a:r>
          </a:p>
          <a:p>
            <a:pPr marL="285750" indent="-285750">
              <a:buFont typeface="Arial" panose="020B0604020202020204" pitchFamily="34" charset="0"/>
              <a:buChar char="•"/>
            </a:pPr>
            <a:r>
              <a:rPr lang="tr-TR" dirty="0"/>
              <a:t>CRC Check</a:t>
            </a:r>
            <a:endParaRPr lang="en-US" dirty="0"/>
          </a:p>
        </p:txBody>
      </p:sp>
      <p:sp>
        <p:nvSpPr>
          <p:cNvPr id="12" name="Arrow: Right 11">
            <a:extLst>
              <a:ext uri="{FF2B5EF4-FFF2-40B4-BE49-F238E27FC236}">
                <a16:creationId xmlns:a16="http://schemas.microsoft.com/office/drawing/2014/main" id="{C5F2B2AB-E601-49BB-9351-B5C34A00C3F7}"/>
              </a:ext>
            </a:extLst>
          </p:cNvPr>
          <p:cNvSpPr/>
          <p:nvPr/>
        </p:nvSpPr>
        <p:spPr>
          <a:xfrm>
            <a:off x="3444949" y="533045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5460645A-BB17-44CF-90CA-EE2908EFC5BE}"/>
              </a:ext>
            </a:extLst>
          </p:cNvPr>
          <p:cNvSpPr/>
          <p:nvPr/>
        </p:nvSpPr>
        <p:spPr>
          <a:xfrm>
            <a:off x="3934153" y="228600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44665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E02D61C5-D6EB-421B-9898-6CB700807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119" y="2701632"/>
            <a:ext cx="12192000" cy="6226759"/>
          </a:xfrm>
          <a:prstGeom prst="rect">
            <a:avLst/>
          </a:prstGeom>
        </p:spPr>
      </p:pic>
      <p:sp>
        <p:nvSpPr>
          <p:cNvPr id="2" name="Title 1">
            <a:extLst>
              <a:ext uri="{FF2B5EF4-FFF2-40B4-BE49-F238E27FC236}">
                <a16:creationId xmlns:a16="http://schemas.microsoft.com/office/drawing/2014/main" id="{913213DF-929B-4857-ACDD-908E5AFC1BF8}"/>
              </a:ext>
            </a:extLst>
          </p:cNvPr>
          <p:cNvSpPr>
            <a:spLocks noGrp="1"/>
          </p:cNvSpPr>
          <p:nvPr>
            <p:ph type="title"/>
          </p:nvPr>
        </p:nvSpPr>
        <p:spPr>
          <a:xfrm>
            <a:off x="155944" y="255181"/>
            <a:ext cx="6406116" cy="1325563"/>
          </a:xfrm>
        </p:spPr>
        <p:txBody>
          <a:bodyPr/>
          <a:lstStyle/>
          <a:p>
            <a:r>
              <a:rPr lang="tr-TR" dirty="0"/>
              <a:t>Data Flow Chart of the LabVIEW Software</a:t>
            </a:r>
            <a:endParaRPr lang="en-US" dirty="0"/>
          </a:p>
        </p:txBody>
      </p:sp>
      <p:pic>
        <p:nvPicPr>
          <p:cNvPr id="5" name="Content Placeholder 4" descr="A close up of a map&#10;&#10;Description automatically generated">
            <a:extLst>
              <a:ext uri="{FF2B5EF4-FFF2-40B4-BE49-F238E27FC236}">
                <a16:creationId xmlns:a16="http://schemas.microsoft.com/office/drawing/2014/main" id="{59029DCE-8999-4D3F-BFDB-E1C2E8DB997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798289" y="186069"/>
            <a:ext cx="5805376" cy="6485862"/>
          </a:xfrm>
        </p:spPr>
      </p:pic>
      <p:sp>
        <p:nvSpPr>
          <p:cNvPr id="7" name="TextBox 6">
            <a:extLst>
              <a:ext uri="{FF2B5EF4-FFF2-40B4-BE49-F238E27FC236}">
                <a16:creationId xmlns:a16="http://schemas.microsoft.com/office/drawing/2014/main" id="{3287F898-23BE-40BD-8B47-5B23FDBCEC1E}"/>
              </a:ext>
            </a:extLst>
          </p:cNvPr>
          <p:cNvSpPr txBox="1"/>
          <p:nvPr/>
        </p:nvSpPr>
        <p:spPr>
          <a:xfrm>
            <a:off x="4349461" y="1264025"/>
            <a:ext cx="3572541" cy="1754326"/>
          </a:xfrm>
          <a:prstGeom prst="rect">
            <a:avLst/>
          </a:prstGeom>
          <a:noFill/>
        </p:spPr>
        <p:txBody>
          <a:bodyPr wrap="square" rtlCol="0">
            <a:spAutoFit/>
          </a:bodyPr>
          <a:lstStyle/>
          <a:p>
            <a:pPr marL="285750" indent="-285750">
              <a:buFont typeface="Arial" panose="020B0604020202020204" pitchFamily="34" charset="0"/>
              <a:buChar char="•"/>
            </a:pPr>
            <a:r>
              <a:rPr lang="tr-TR" dirty="0"/>
              <a:t>Initialization</a:t>
            </a:r>
          </a:p>
          <a:p>
            <a:pPr marL="285750" indent="-285750">
              <a:buFont typeface="Arial" panose="020B0604020202020204" pitchFamily="34" charset="0"/>
              <a:buChar char="•"/>
            </a:pPr>
            <a:r>
              <a:rPr lang="tr-TR" dirty="0"/>
              <a:t>Vehicle Configuration</a:t>
            </a:r>
          </a:p>
          <a:p>
            <a:pPr marL="285750" indent="-285750">
              <a:buFont typeface="Arial" panose="020B0604020202020204" pitchFamily="34" charset="0"/>
              <a:buChar char="•"/>
            </a:pPr>
            <a:r>
              <a:rPr lang="tr-TR" dirty="0"/>
              <a:t>Continuous Connection Check</a:t>
            </a:r>
          </a:p>
          <a:p>
            <a:pPr marL="285750" indent="-285750">
              <a:buFont typeface="Arial" panose="020B0604020202020204" pitchFamily="34" charset="0"/>
              <a:buChar char="•"/>
            </a:pPr>
            <a:r>
              <a:rPr lang="tr-TR" dirty="0"/>
              <a:t>Automatic or Manual Test Choice</a:t>
            </a:r>
          </a:p>
          <a:p>
            <a:pPr marL="285750" indent="-285750">
              <a:buFont typeface="Arial" panose="020B0604020202020204" pitchFamily="34" charset="0"/>
              <a:buChar char="•"/>
            </a:pPr>
            <a:r>
              <a:rPr lang="tr-TR" dirty="0"/>
              <a:t>Data Accumulation</a:t>
            </a:r>
          </a:p>
          <a:p>
            <a:pPr marL="285750" indent="-285750">
              <a:buFont typeface="Arial" panose="020B0604020202020204" pitchFamily="34" charset="0"/>
              <a:buChar char="•"/>
            </a:pPr>
            <a:r>
              <a:rPr lang="tr-TR" dirty="0"/>
              <a:t>Finalization</a:t>
            </a:r>
            <a:endParaRPr lang="en-US" dirty="0"/>
          </a:p>
        </p:txBody>
      </p:sp>
      <p:pic>
        <p:nvPicPr>
          <p:cNvPr id="8" name="Picture 7">
            <a:extLst>
              <a:ext uri="{FF2B5EF4-FFF2-40B4-BE49-F238E27FC236}">
                <a16:creationId xmlns:a16="http://schemas.microsoft.com/office/drawing/2014/main" id="{C7CE8D48-41C4-4B85-9041-F45E8AC76011}"/>
              </a:ext>
            </a:extLst>
          </p:cNvPr>
          <p:cNvPicPr>
            <a:picLocks noChangeAspect="1"/>
          </p:cNvPicPr>
          <p:nvPr/>
        </p:nvPicPr>
        <p:blipFill>
          <a:blip r:embed="rId5"/>
          <a:stretch>
            <a:fillRect/>
          </a:stretch>
        </p:blipFill>
        <p:spPr>
          <a:xfrm>
            <a:off x="5714493" y="5769167"/>
            <a:ext cx="1786270" cy="656717"/>
          </a:xfrm>
          <a:prstGeom prst="rect">
            <a:avLst/>
          </a:prstGeom>
        </p:spPr>
      </p:pic>
      <p:pic>
        <p:nvPicPr>
          <p:cNvPr id="6" name="Picture 5">
            <a:extLst>
              <a:ext uri="{FF2B5EF4-FFF2-40B4-BE49-F238E27FC236}">
                <a16:creationId xmlns:a16="http://schemas.microsoft.com/office/drawing/2014/main" id="{33C78253-33BA-47C2-8E9E-B1BDAEE8220B}"/>
              </a:ext>
            </a:extLst>
          </p:cNvPr>
          <p:cNvPicPr>
            <a:picLocks noChangeAspect="1"/>
          </p:cNvPicPr>
          <p:nvPr/>
        </p:nvPicPr>
        <p:blipFill>
          <a:blip r:embed="rId6"/>
          <a:stretch>
            <a:fillRect/>
          </a:stretch>
        </p:blipFill>
        <p:spPr>
          <a:xfrm>
            <a:off x="5714493" y="6334329"/>
            <a:ext cx="1786270" cy="849124"/>
          </a:xfrm>
          <a:prstGeom prst="rect">
            <a:avLst/>
          </a:prstGeom>
        </p:spPr>
      </p:pic>
      <p:pic>
        <p:nvPicPr>
          <p:cNvPr id="9" name="Picture 8">
            <a:extLst>
              <a:ext uri="{FF2B5EF4-FFF2-40B4-BE49-F238E27FC236}">
                <a16:creationId xmlns:a16="http://schemas.microsoft.com/office/drawing/2014/main" id="{3DF1D560-6AED-4EFA-8D51-F58285CACBDF}"/>
              </a:ext>
            </a:extLst>
          </p:cNvPr>
          <p:cNvPicPr>
            <a:picLocks noChangeAspect="1"/>
          </p:cNvPicPr>
          <p:nvPr/>
        </p:nvPicPr>
        <p:blipFill>
          <a:blip r:embed="rId7"/>
          <a:stretch>
            <a:fillRect/>
          </a:stretch>
        </p:blipFill>
        <p:spPr>
          <a:xfrm>
            <a:off x="5714493" y="7174156"/>
            <a:ext cx="1435299" cy="1293190"/>
          </a:xfrm>
          <a:prstGeom prst="rect">
            <a:avLst/>
          </a:prstGeom>
        </p:spPr>
      </p:pic>
    </p:spTree>
    <p:extLst>
      <p:ext uri="{BB962C8B-B14F-4D97-AF65-F5344CB8AC3E}">
        <p14:creationId xmlns:p14="http://schemas.microsoft.com/office/powerpoint/2010/main" val="328687898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D41DA-4F6C-46EE-BB5C-B0E99A38243E}"/>
              </a:ext>
            </a:extLst>
          </p:cNvPr>
          <p:cNvSpPr>
            <a:spLocks noGrp="1"/>
          </p:cNvSpPr>
          <p:nvPr>
            <p:ph type="title"/>
          </p:nvPr>
        </p:nvSpPr>
        <p:spPr>
          <a:xfrm>
            <a:off x="310045" y="-239230"/>
            <a:ext cx="10515600" cy="1325563"/>
          </a:xfrm>
        </p:spPr>
        <p:txBody>
          <a:bodyPr/>
          <a:lstStyle/>
          <a:p>
            <a:r>
              <a:rPr lang="tr-TR" dirty="0"/>
              <a:t>Software User Interface </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D9651DD3-29C1-4984-B851-9C018376608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506662"/>
            <a:ext cx="5822653" cy="4351338"/>
          </a:xfrm>
        </p:spPr>
      </p:pic>
      <p:pic>
        <p:nvPicPr>
          <p:cNvPr id="7" name="Picture 6" descr="A close up of text on a white background&#10;&#10;Description automatically generated">
            <a:extLst>
              <a:ext uri="{FF2B5EF4-FFF2-40B4-BE49-F238E27FC236}">
                <a16:creationId xmlns:a16="http://schemas.microsoft.com/office/drawing/2014/main" id="{6AD40BCF-F1FB-473B-8E2C-0E29B7627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2653" y="2506662"/>
            <a:ext cx="2209800" cy="4351338"/>
          </a:xfrm>
          <a:prstGeom prst="rect">
            <a:avLst/>
          </a:prstGeom>
        </p:spPr>
      </p:pic>
      <p:sp>
        <p:nvSpPr>
          <p:cNvPr id="8" name="TextBox 7">
            <a:extLst>
              <a:ext uri="{FF2B5EF4-FFF2-40B4-BE49-F238E27FC236}">
                <a16:creationId xmlns:a16="http://schemas.microsoft.com/office/drawing/2014/main" id="{F94D12D1-7F61-4AC6-929D-FC15D482E396}"/>
              </a:ext>
            </a:extLst>
          </p:cNvPr>
          <p:cNvSpPr txBox="1"/>
          <p:nvPr/>
        </p:nvSpPr>
        <p:spPr>
          <a:xfrm>
            <a:off x="1119962" y="1346882"/>
            <a:ext cx="2877879" cy="923330"/>
          </a:xfrm>
          <a:prstGeom prst="rect">
            <a:avLst/>
          </a:prstGeom>
          <a:noFill/>
        </p:spPr>
        <p:txBody>
          <a:bodyPr wrap="square" rtlCol="0">
            <a:spAutoFit/>
          </a:bodyPr>
          <a:lstStyle/>
          <a:p>
            <a:pPr marL="285750" indent="-285750">
              <a:buFont typeface="Arial" panose="020B0604020202020204" pitchFamily="34" charset="0"/>
              <a:buChar char="•"/>
            </a:pPr>
            <a:r>
              <a:rPr lang="tr-TR" dirty="0"/>
              <a:t>Text file with a certain format</a:t>
            </a:r>
          </a:p>
          <a:p>
            <a:pPr marL="285750" indent="-285750">
              <a:buFont typeface="Arial" panose="020B0604020202020204" pitchFamily="34" charset="0"/>
              <a:buChar char="•"/>
            </a:pPr>
            <a:r>
              <a:rPr lang="tr-TR" dirty="0"/>
              <a:t>Vehicle parameters </a:t>
            </a:r>
          </a:p>
        </p:txBody>
      </p:sp>
      <p:pic>
        <p:nvPicPr>
          <p:cNvPr id="9" name="Content Placeholder 4" descr="A close up of measure&#10;&#10;Description automatically generated">
            <a:extLst>
              <a:ext uri="{FF2B5EF4-FFF2-40B4-BE49-F238E27FC236}">
                <a16:creationId xmlns:a16="http://schemas.microsoft.com/office/drawing/2014/main" id="{4899BD35-18C8-4465-B93B-A89C626D42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3405" y="2506662"/>
            <a:ext cx="1757897" cy="4351338"/>
          </a:xfrm>
          <a:prstGeom prst="rect">
            <a:avLst/>
          </a:prstGeom>
        </p:spPr>
      </p:pic>
      <p:sp>
        <p:nvSpPr>
          <p:cNvPr id="10" name="TextBox 9">
            <a:extLst>
              <a:ext uri="{FF2B5EF4-FFF2-40B4-BE49-F238E27FC236}">
                <a16:creationId xmlns:a16="http://schemas.microsoft.com/office/drawing/2014/main" id="{3E6CB375-C696-4A23-BABA-8CFB2A5F224A}"/>
              </a:ext>
            </a:extLst>
          </p:cNvPr>
          <p:cNvSpPr txBox="1"/>
          <p:nvPr/>
        </p:nvSpPr>
        <p:spPr>
          <a:xfrm>
            <a:off x="1502734" y="885217"/>
            <a:ext cx="1566531" cy="461665"/>
          </a:xfrm>
          <a:prstGeom prst="rect">
            <a:avLst/>
          </a:prstGeom>
          <a:noFill/>
        </p:spPr>
        <p:txBody>
          <a:bodyPr wrap="square" rtlCol="0">
            <a:spAutoFit/>
          </a:bodyPr>
          <a:lstStyle/>
          <a:p>
            <a:r>
              <a:rPr lang="tr-TR" sz="2400" dirty="0"/>
              <a:t>Automatic</a:t>
            </a:r>
            <a:endParaRPr lang="en-US" sz="2400" dirty="0"/>
          </a:p>
        </p:txBody>
      </p:sp>
      <p:sp>
        <p:nvSpPr>
          <p:cNvPr id="11" name="TextBox 10">
            <a:extLst>
              <a:ext uri="{FF2B5EF4-FFF2-40B4-BE49-F238E27FC236}">
                <a16:creationId xmlns:a16="http://schemas.microsoft.com/office/drawing/2014/main" id="{3ECC5649-7211-4EA9-AABA-E91E5E942C28}"/>
              </a:ext>
            </a:extLst>
          </p:cNvPr>
          <p:cNvSpPr txBox="1"/>
          <p:nvPr/>
        </p:nvSpPr>
        <p:spPr>
          <a:xfrm>
            <a:off x="9675629" y="995914"/>
            <a:ext cx="1981200" cy="461665"/>
          </a:xfrm>
          <a:prstGeom prst="rect">
            <a:avLst/>
          </a:prstGeom>
          <a:noFill/>
        </p:spPr>
        <p:txBody>
          <a:bodyPr wrap="square" rtlCol="0">
            <a:spAutoFit/>
          </a:bodyPr>
          <a:lstStyle/>
          <a:p>
            <a:r>
              <a:rPr lang="tr-TR" sz="2400" dirty="0"/>
              <a:t>Manual Mode</a:t>
            </a:r>
            <a:endParaRPr lang="en-US" sz="2400" dirty="0"/>
          </a:p>
        </p:txBody>
      </p:sp>
      <p:sp>
        <p:nvSpPr>
          <p:cNvPr id="12" name="TextBox 11">
            <a:extLst>
              <a:ext uri="{FF2B5EF4-FFF2-40B4-BE49-F238E27FC236}">
                <a16:creationId xmlns:a16="http://schemas.microsoft.com/office/drawing/2014/main" id="{81B35C62-75DE-45E9-9925-999E82C9F662}"/>
              </a:ext>
            </a:extLst>
          </p:cNvPr>
          <p:cNvSpPr txBox="1"/>
          <p:nvPr/>
        </p:nvSpPr>
        <p:spPr>
          <a:xfrm>
            <a:off x="9314121" y="1496564"/>
            <a:ext cx="2877879" cy="923330"/>
          </a:xfrm>
          <a:prstGeom prst="rect">
            <a:avLst/>
          </a:prstGeom>
          <a:noFill/>
        </p:spPr>
        <p:txBody>
          <a:bodyPr wrap="square" rtlCol="0">
            <a:spAutoFit/>
          </a:bodyPr>
          <a:lstStyle/>
          <a:p>
            <a:pPr marL="285750" indent="-285750">
              <a:buFont typeface="Arial" panose="020B0604020202020204" pitchFamily="34" charset="0"/>
              <a:buChar char="•"/>
            </a:pPr>
            <a:r>
              <a:rPr lang="tr-TR" dirty="0"/>
              <a:t>Two sliders for speed and torque</a:t>
            </a:r>
          </a:p>
          <a:p>
            <a:pPr marL="285750" indent="-285750">
              <a:buFont typeface="Arial" panose="020B0604020202020204" pitchFamily="34" charset="0"/>
              <a:buChar char="•"/>
            </a:pPr>
            <a:r>
              <a:rPr lang="tr-TR" dirty="0"/>
              <a:t>Vehicle parameters </a:t>
            </a:r>
          </a:p>
        </p:txBody>
      </p:sp>
    </p:spTree>
    <p:extLst>
      <p:ext uri="{BB962C8B-B14F-4D97-AF65-F5344CB8AC3E}">
        <p14:creationId xmlns:p14="http://schemas.microsoft.com/office/powerpoint/2010/main" val="378681586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4FB04-21AA-436B-A19C-C5F97C29AA08}"/>
              </a:ext>
            </a:extLst>
          </p:cNvPr>
          <p:cNvSpPr>
            <a:spLocks noGrp="1"/>
          </p:cNvSpPr>
          <p:nvPr>
            <p:ph type="title"/>
          </p:nvPr>
        </p:nvSpPr>
        <p:spPr/>
        <p:txBody>
          <a:bodyPr/>
          <a:lstStyle/>
          <a:p>
            <a:endParaRPr lang="en-US"/>
          </a:p>
        </p:txBody>
      </p:sp>
      <p:pic>
        <p:nvPicPr>
          <p:cNvPr id="4" name="VID_20191204_182615 (1)">
            <a:hlinkClick r:id="" action="ppaction://media"/>
            <a:extLst>
              <a:ext uri="{FF2B5EF4-FFF2-40B4-BE49-F238E27FC236}">
                <a16:creationId xmlns:a16="http://schemas.microsoft.com/office/drawing/2014/main" id="{13AE9E27-4DDF-471A-8F8C-EFD824A26FE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
            <a:ext cx="12192000" cy="6857845"/>
          </a:xfrm>
        </p:spPr>
      </p:pic>
    </p:spTree>
    <p:extLst>
      <p:ext uri="{BB962C8B-B14F-4D97-AF65-F5344CB8AC3E}">
        <p14:creationId xmlns:p14="http://schemas.microsoft.com/office/powerpoint/2010/main" val="203553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7F095-3B5A-4C42-A3F9-2A5069A36B4F}"/>
              </a:ext>
            </a:extLst>
          </p:cNvPr>
          <p:cNvSpPr>
            <a:spLocks noGrp="1"/>
          </p:cNvSpPr>
          <p:nvPr>
            <p:ph type="title"/>
          </p:nvPr>
        </p:nvSpPr>
        <p:spPr/>
        <p:txBody>
          <a:bodyPr/>
          <a:lstStyle/>
          <a:p>
            <a:r>
              <a:rPr lang="tr-TR" dirty="0"/>
              <a:t>Results – Low Cycle</a:t>
            </a:r>
            <a:endParaRPr lang="en-US" dirty="0"/>
          </a:p>
        </p:txBody>
      </p:sp>
      <p:pic>
        <p:nvPicPr>
          <p:cNvPr id="5" name="Content Placeholder 4">
            <a:extLst>
              <a:ext uri="{FF2B5EF4-FFF2-40B4-BE49-F238E27FC236}">
                <a16:creationId xmlns:a16="http://schemas.microsoft.com/office/drawing/2014/main" id="{97BF043D-E4E9-4D40-930B-76DE3B7318A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226" t="4493" r="6290"/>
          <a:stretch/>
        </p:blipFill>
        <p:spPr>
          <a:xfrm>
            <a:off x="6363586" y="3466213"/>
            <a:ext cx="5922335" cy="3519377"/>
          </a:xfrm>
        </p:spPr>
      </p:pic>
      <p:pic>
        <p:nvPicPr>
          <p:cNvPr id="7" name="Picture 6" descr="A close up of text on a white background&#10;&#10;Description automatically generated">
            <a:extLst>
              <a:ext uri="{FF2B5EF4-FFF2-40B4-BE49-F238E27FC236}">
                <a16:creationId xmlns:a16="http://schemas.microsoft.com/office/drawing/2014/main" id="{4D2F70E4-FAF4-4D97-9257-B8A73558B754}"/>
              </a:ext>
            </a:extLst>
          </p:cNvPr>
          <p:cNvPicPr>
            <a:picLocks noChangeAspect="1"/>
          </p:cNvPicPr>
          <p:nvPr/>
        </p:nvPicPr>
        <p:blipFill rotWithShape="1">
          <a:blip r:embed="rId4">
            <a:extLst>
              <a:ext uri="{28A0092B-C50C-407E-A947-70E740481C1C}">
                <a14:useLocalDpi xmlns:a14="http://schemas.microsoft.com/office/drawing/2010/main" val="0"/>
              </a:ext>
            </a:extLst>
          </a:blip>
          <a:srcRect l="6781" t="4793" r="7889"/>
          <a:stretch/>
        </p:blipFill>
        <p:spPr>
          <a:xfrm>
            <a:off x="58478" y="3239466"/>
            <a:ext cx="6399029" cy="3618534"/>
          </a:xfrm>
          <a:prstGeom prst="rect">
            <a:avLst/>
          </a:prstGeom>
        </p:spPr>
      </p:pic>
      <p:pic>
        <p:nvPicPr>
          <p:cNvPr id="9" name="Picture 8" descr="A close up of a map&#10;&#10;Description automatically generated">
            <a:extLst>
              <a:ext uri="{FF2B5EF4-FFF2-40B4-BE49-F238E27FC236}">
                <a16:creationId xmlns:a16="http://schemas.microsoft.com/office/drawing/2014/main" id="{621740A0-F24F-431C-B67C-3313A0606D1D}"/>
              </a:ext>
            </a:extLst>
          </p:cNvPr>
          <p:cNvPicPr>
            <a:picLocks noChangeAspect="1"/>
          </p:cNvPicPr>
          <p:nvPr/>
        </p:nvPicPr>
        <p:blipFill rotWithShape="1">
          <a:blip r:embed="rId5">
            <a:extLst>
              <a:ext uri="{28A0092B-C50C-407E-A947-70E740481C1C}">
                <a14:useLocalDpi xmlns:a14="http://schemas.microsoft.com/office/drawing/2010/main" val="0"/>
              </a:ext>
            </a:extLst>
          </a:blip>
          <a:srcRect l="6480" t="3745" r="7328"/>
          <a:stretch/>
        </p:blipFill>
        <p:spPr>
          <a:xfrm>
            <a:off x="5792971" y="56781"/>
            <a:ext cx="6399029" cy="3372219"/>
          </a:xfrm>
          <a:prstGeom prst="rect">
            <a:avLst/>
          </a:prstGeom>
        </p:spPr>
      </p:pic>
    </p:spTree>
    <p:extLst>
      <p:ext uri="{BB962C8B-B14F-4D97-AF65-F5344CB8AC3E}">
        <p14:creationId xmlns:p14="http://schemas.microsoft.com/office/powerpoint/2010/main" val="263693025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18">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20"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59CC82D-E459-44C4-8194-C6C229FFEFA4}"/>
              </a:ext>
            </a:extLst>
          </p:cNvPr>
          <p:cNvSpPr>
            <a:spLocks noGrp="1"/>
          </p:cNvSpPr>
          <p:nvPr>
            <p:ph type="title"/>
          </p:nvPr>
        </p:nvSpPr>
        <p:spPr>
          <a:xfrm>
            <a:off x="1098468" y="885651"/>
            <a:ext cx="3229803" cy="4624603"/>
          </a:xfrm>
        </p:spPr>
        <p:txBody>
          <a:bodyPr>
            <a:normAutofit/>
          </a:bodyPr>
          <a:lstStyle/>
          <a:p>
            <a:r>
              <a:rPr lang="tr-TR">
                <a:solidFill>
                  <a:srgbClr val="FFFFFF"/>
                </a:solidFill>
              </a:rPr>
              <a:t>Conclusions &amp; Limitations</a:t>
            </a:r>
            <a:endParaRPr lang="en-US">
              <a:solidFill>
                <a:srgbClr val="FFFFFF"/>
              </a:solidFill>
            </a:endParaRPr>
          </a:p>
        </p:txBody>
      </p:sp>
      <p:sp>
        <p:nvSpPr>
          <p:cNvPr id="3" name="Content Placeholder 2">
            <a:extLst>
              <a:ext uri="{FF2B5EF4-FFF2-40B4-BE49-F238E27FC236}">
                <a16:creationId xmlns:a16="http://schemas.microsoft.com/office/drawing/2014/main" id="{036AABF4-4B1E-4026-BD12-46E82FE5311C}"/>
              </a:ext>
            </a:extLst>
          </p:cNvPr>
          <p:cNvSpPr>
            <a:spLocks noGrp="1"/>
          </p:cNvSpPr>
          <p:nvPr>
            <p:ph idx="1"/>
          </p:nvPr>
        </p:nvSpPr>
        <p:spPr>
          <a:xfrm>
            <a:off x="4978708" y="885651"/>
            <a:ext cx="6525220" cy="4616849"/>
          </a:xfrm>
        </p:spPr>
        <p:txBody>
          <a:bodyPr anchor="ctr">
            <a:normAutofit/>
          </a:bodyPr>
          <a:lstStyle/>
          <a:p>
            <a:r>
              <a:rPr lang="tr-TR" sz="2400" dirty="0"/>
              <a:t>Torque setpoints and readings are flawed</a:t>
            </a:r>
          </a:p>
          <a:p>
            <a:r>
              <a:rPr lang="tr-TR" sz="2400" dirty="0"/>
              <a:t>High, Very-High sections of WLTP can not be conducted</a:t>
            </a:r>
          </a:p>
          <a:p>
            <a:r>
              <a:rPr lang="tr-TR" sz="2400" dirty="0"/>
              <a:t>Semi manual mode is not allowed, only controlling the speed drive and making the algorithm generate the torque values</a:t>
            </a:r>
          </a:p>
          <a:p>
            <a:r>
              <a:rPr lang="tr-TR" sz="2400" dirty="0"/>
              <a:t>Frequency of sampling 1Hz needs to be improved for power and current readings</a:t>
            </a:r>
          </a:p>
        </p:txBody>
      </p:sp>
    </p:spTree>
    <p:extLst>
      <p:ext uri="{BB962C8B-B14F-4D97-AF65-F5344CB8AC3E}">
        <p14:creationId xmlns:p14="http://schemas.microsoft.com/office/powerpoint/2010/main" val="428712076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B7B62-D9D6-444F-B5C0-1FBF25F95984}"/>
              </a:ext>
            </a:extLst>
          </p:cNvPr>
          <p:cNvSpPr>
            <a:spLocks noGrp="1"/>
          </p:cNvSpPr>
          <p:nvPr>
            <p:ph type="title"/>
          </p:nvPr>
        </p:nvSpPr>
        <p:spPr>
          <a:xfrm>
            <a:off x="686834" y="591344"/>
            <a:ext cx="3200400" cy="5585619"/>
          </a:xfrm>
        </p:spPr>
        <p:txBody>
          <a:bodyPr>
            <a:normAutofit/>
          </a:bodyPr>
          <a:lstStyle/>
          <a:p>
            <a:r>
              <a:rPr lang="tr-TR">
                <a:solidFill>
                  <a:srgbClr val="FFFFFF"/>
                </a:solidFill>
              </a:rPr>
              <a:t>Future Work</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06CEF56-F5C5-45CB-AC80-D6C364235B49}"/>
              </a:ext>
            </a:extLst>
          </p:cNvPr>
          <p:cNvSpPr>
            <a:spLocks noGrp="1"/>
          </p:cNvSpPr>
          <p:nvPr>
            <p:ph idx="1"/>
          </p:nvPr>
        </p:nvSpPr>
        <p:spPr>
          <a:xfrm>
            <a:off x="4447308" y="591344"/>
            <a:ext cx="6906491" cy="5585619"/>
          </a:xfrm>
        </p:spPr>
        <p:txBody>
          <a:bodyPr anchor="ctr">
            <a:normAutofit/>
          </a:bodyPr>
          <a:lstStyle/>
          <a:p>
            <a:r>
              <a:rPr lang="tr-TR" dirty="0"/>
              <a:t>Torque meter readings implementation to LabVIEW via RS232</a:t>
            </a:r>
          </a:p>
          <a:p>
            <a:r>
              <a:rPr lang="tr-TR" dirty="0"/>
              <a:t>Features migration from the proprietary software</a:t>
            </a:r>
          </a:p>
          <a:p>
            <a:r>
              <a:rPr lang="tr-TR" dirty="0"/>
              <a:t>CAN protocol</a:t>
            </a:r>
          </a:p>
          <a:p>
            <a:r>
              <a:rPr lang="tr-TR" dirty="0"/>
              <a:t>Increase of the frequency of serial communication &gt;1Hz</a:t>
            </a:r>
          </a:p>
          <a:p>
            <a:r>
              <a:rPr lang="tr-TR" dirty="0"/>
              <a:t>Acceleration Pedal Implementation</a:t>
            </a:r>
            <a:endParaRPr lang="en-US" dirty="0"/>
          </a:p>
        </p:txBody>
      </p:sp>
    </p:spTree>
    <p:extLst>
      <p:ext uri="{BB962C8B-B14F-4D97-AF65-F5344CB8AC3E}">
        <p14:creationId xmlns:p14="http://schemas.microsoft.com/office/powerpoint/2010/main" val="241015306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45D18-3AC5-465C-A2DB-1F46B1144420}"/>
              </a:ext>
            </a:extLst>
          </p:cNvPr>
          <p:cNvSpPr>
            <a:spLocks noGrp="1"/>
          </p:cNvSpPr>
          <p:nvPr>
            <p:ph type="title"/>
          </p:nvPr>
        </p:nvSpPr>
        <p:spPr>
          <a:xfrm>
            <a:off x="1114646" y="-103734"/>
            <a:ext cx="3187996" cy="1325563"/>
          </a:xfrm>
        </p:spPr>
        <p:txBody>
          <a:bodyPr/>
          <a:lstStyle/>
          <a:p>
            <a:r>
              <a:rPr lang="tr-TR" dirty="0">
                <a:latin typeface="Rockwell Nova" panose="020B0604020202020204" pitchFamily="18" charset="0"/>
              </a:rPr>
              <a:t>Problem?</a:t>
            </a:r>
            <a:endParaRPr lang="en-US" dirty="0">
              <a:latin typeface="Rockwell Nova" panose="020B0604020202020204" pitchFamily="18" charset="0"/>
            </a:endParaRPr>
          </a:p>
        </p:txBody>
      </p:sp>
      <p:sp>
        <p:nvSpPr>
          <p:cNvPr id="3" name="Content Placeholder 2">
            <a:extLst>
              <a:ext uri="{FF2B5EF4-FFF2-40B4-BE49-F238E27FC236}">
                <a16:creationId xmlns:a16="http://schemas.microsoft.com/office/drawing/2014/main" id="{48B1C54E-893E-466E-9218-FF92799D38A6}"/>
              </a:ext>
            </a:extLst>
          </p:cNvPr>
          <p:cNvSpPr>
            <a:spLocks noGrp="1"/>
          </p:cNvSpPr>
          <p:nvPr>
            <p:ph idx="1"/>
          </p:nvPr>
        </p:nvSpPr>
        <p:spPr>
          <a:xfrm>
            <a:off x="93922" y="871870"/>
            <a:ext cx="5116032" cy="2225749"/>
          </a:xfrm>
        </p:spPr>
        <p:txBody>
          <a:bodyPr>
            <a:normAutofit/>
          </a:bodyPr>
          <a:lstStyle/>
          <a:p>
            <a:r>
              <a:rPr lang="tr-TR" dirty="0"/>
              <a:t>Emulate standardized test cycles for electric vehicles with a in-house made LabVIEW software.</a:t>
            </a:r>
          </a:p>
        </p:txBody>
      </p:sp>
      <p:pic>
        <p:nvPicPr>
          <p:cNvPr id="5" name="Picture 4">
            <a:extLst>
              <a:ext uri="{FF2B5EF4-FFF2-40B4-BE49-F238E27FC236}">
                <a16:creationId xmlns:a16="http://schemas.microsoft.com/office/drawing/2014/main" id="{323911B4-DD00-4A54-8483-194EFA15F673}"/>
              </a:ext>
            </a:extLst>
          </p:cNvPr>
          <p:cNvPicPr>
            <a:picLocks noChangeAspect="1"/>
          </p:cNvPicPr>
          <p:nvPr/>
        </p:nvPicPr>
        <p:blipFill>
          <a:blip r:embed="rId3"/>
          <a:stretch>
            <a:fillRect/>
          </a:stretch>
        </p:blipFill>
        <p:spPr>
          <a:xfrm>
            <a:off x="5847021" y="1514152"/>
            <a:ext cx="1786270" cy="656717"/>
          </a:xfrm>
          <a:prstGeom prst="rect">
            <a:avLst/>
          </a:prstGeom>
        </p:spPr>
      </p:pic>
      <p:pic>
        <p:nvPicPr>
          <p:cNvPr id="7" name="Picture 6" descr="A close up of a car&#10;&#10;Description automatically generated">
            <a:extLst>
              <a:ext uri="{FF2B5EF4-FFF2-40B4-BE49-F238E27FC236}">
                <a16:creationId xmlns:a16="http://schemas.microsoft.com/office/drawing/2014/main" id="{E86D5319-80E6-4215-A4CA-9B1BB3585D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44" y="2886127"/>
            <a:ext cx="5427921" cy="3971873"/>
          </a:xfrm>
          <a:prstGeom prst="rect">
            <a:avLst/>
          </a:prstGeom>
        </p:spPr>
      </p:pic>
      <p:pic>
        <p:nvPicPr>
          <p:cNvPr id="9" name="Picture 8" descr="A large machine in a building&#10;&#10;Description automatically generated">
            <a:extLst>
              <a:ext uri="{FF2B5EF4-FFF2-40B4-BE49-F238E27FC236}">
                <a16:creationId xmlns:a16="http://schemas.microsoft.com/office/drawing/2014/main" id="{D01A598E-2097-477E-91D2-CCCA9C5D54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1843" y="2886127"/>
            <a:ext cx="6670157" cy="3971873"/>
          </a:xfrm>
          <a:prstGeom prst="rect">
            <a:avLst/>
          </a:prstGeom>
        </p:spPr>
      </p:pic>
      <p:sp>
        <p:nvSpPr>
          <p:cNvPr id="24" name="Title 1">
            <a:extLst>
              <a:ext uri="{FF2B5EF4-FFF2-40B4-BE49-F238E27FC236}">
                <a16:creationId xmlns:a16="http://schemas.microsoft.com/office/drawing/2014/main" id="{DB6AFFE0-9DC8-4A2E-85E8-32283D12B7C4}"/>
              </a:ext>
            </a:extLst>
          </p:cNvPr>
          <p:cNvSpPr txBox="1">
            <a:spLocks/>
          </p:cNvSpPr>
          <p:nvPr/>
        </p:nvSpPr>
        <p:spPr>
          <a:xfrm>
            <a:off x="8270358" y="-103734"/>
            <a:ext cx="31879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Rockwell Nova" panose="020B0604020202020204" pitchFamily="18" charset="0"/>
            </a:endParaRPr>
          </a:p>
        </p:txBody>
      </p:sp>
      <p:sp>
        <p:nvSpPr>
          <p:cNvPr id="10" name="Arrow: Right 9">
            <a:extLst>
              <a:ext uri="{FF2B5EF4-FFF2-40B4-BE49-F238E27FC236}">
                <a16:creationId xmlns:a16="http://schemas.microsoft.com/office/drawing/2014/main" id="{CD5E65CF-E35F-491A-8AF8-C1F6713B6B58}"/>
              </a:ext>
            </a:extLst>
          </p:cNvPr>
          <p:cNvSpPr/>
          <p:nvPr/>
        </p:nvSpPr>
        <p:spPr>
          <a:xfrm rot="13191216">
            <a:off x="7557672" y="2264476"/>
            <a:ext cx="798054" cy="414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DBF38CA1-A95F-49BC-A2B4-871D59A2BF69}"/>
              </a:ext>
            </a:extLst>
          </p:cNvPr>
          <p:cNvSpPr/>
          <p:nvPr/>
        </p:nvSpPr>
        <p:spPr>
          <a:xfrm rot="7724656">
            <a:off x="5323525" y="2324961"/>
            <a:ext cx="634171" cy="3860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230369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408EB-E170-4DF5-A519-600D40BCC429}"/>
              </a:ext>
            </a:extLst>
          </p:cNvPr>
          <p:cNvSpPr>
            <a:spLocks noGrp="1"/>
          </p:cNvSpPr>
          <p:nvPr>
            <p:ph type="title"/>
          </p:nvPr>
        </p:nvSpPr>
        <p:spPr/>
        <p:txBody>
          <a:bodyPr/>
          <a:lstStyle/>
          <a:p>
            <a:r>
              <a:rPr lang="tr-TR" dirty="0"/>
              <a:t>References</a:t>
            </a:r>
            <a:endParaRPr lang="en-US" dirty="0"/>
          </a:p>
        </p:txBody>
      </p:sp>
      <p:sp>
        <p:nvSpPr>
          <p:cNvPr id="3" name="Content Placeholder 2">
            <a:extLst>
              <a:ext uri="{FF2B5EF4-FFF2-40B4-BE49-F238E27FC236}">
                <a16:creationId xmlns:a16="http://schemas.microsoft.com/office/drawing/2014/main" id="{23ADB5E7-66FC-4DD1-AD98-FD1E826FFAA5}"/>
              </a:ext>
            </a:extLst>
          </p:cNvPr>
          <p:cNvSpPr>
            <a:spLocks noGrp="1"/>
          </p:cNvSpPr>
          <p:nvPr>
            <p:ph idx="1"/>
          </p:nvPr>
        </p:nvSpPr>
        <p:spPr/>
        <p:txBody>
          <a:bodyPr/>
          <a:lstStyle/>
          <a:p>
            <a:r>
              <a:rPr lang="en-US" dirty="0">
                <a:hlinkClick r:id="rId2"/>
              </a:rPr>
              <a:t>https://www.wltpfacts.eu/</a:t>
            </a:r>
            <a:endParaRPr lang="tr-TR" dirty="0"/>
          </a:p>
          <a:p>
            <a:r>
              <a:rPr lang="tr-TR" dirty="0"/>
              <a:t>ANTON RASSOLKIN. </a:t>
            </a:r>
            <a:r>
              <a:rPr lang="en-US" dirty="0"/>
              <a:t>"</a:t>
            </a:r>
            <a:r>
              <a:rPr lang="tr-TR" dirty="0"/>
              <a:t>Research and Development of Trial Instrumentation for Electric Propulsion Motor Drives</a:t>
            </a:r>
            <a:r>
              <a:rPr lang="en-US" dirty="0"/>
              <a:t>"</a:t>
            </a:r>
            <a:r>
              <a:rPr lang="tr-TR" dirty="0"/>
              <a:t>. PhD thesis. Tallinn University of Technology, 2014.</a:t>
            </a:r>
            <a:endParaRPr lang="en-US" dirty="0"/>
          </a:p>
        </p:txBody>
      </p:sp>
    </p:spTree>
    <p:extLst>
      <p:ext uri="{BB962C8B-B14F-4D97-AF65-F5344CB8AC3E}">
        <p14:creationId xmlns:p14="http://schemas.microsoft.com/office/powerpoint/2010/main" val="416264375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CBFEF8-9038-4E5E-A5F1-E4DC2303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A831AE4-802C-46D2-AFCE-CC73F9FBC9EA}"/>
              </a:ext>
            </a:extLst>
          </p:cNvPr>
          <p:cNvPicPr>
            <a:picLocks noGrp="1" noChangeAspect="1"/>
          </p:cNvPicPr>
          <p:nvPr>
            <p:ph idx="1"/>
          </p:nvPr>
        </p:nvPicPr>
        <p:blipFill rotWithShape="1">
          <a:blip r:embed="rId2"/>
          <a:srcRect r="7554" b="-1"/>
          <a:stretch/>
        </p:blipFill>
        <p:spPr>
          <a:xfrm>
            <a:off x="1669474" y="10"/>
            <a:ext cx="10522527" cy="6857990"/>
          </a:xfrm>
          <a:custGeom>
            <a:avLst/>
            <a:gdLst/>
            <a:ahLst/>
            <a:cxnLst/>
            <a:rect l="l" t="t" r="r" b="b"/>
            <a:pathLst>
              <a:path w="10522527" h="6858000">
                <a:moveTo>
                  <a:pt x="2882142" y="0"/>
                </a:moveTo>
                <a:lnTo>
                  <a:pt x="10522527" y="0"/>
                </a:lnTo>
                <a:lnTo>
                  <a:pt x="10522527" y="6858000"/>
                </a:lnTo>
                <a:lnTo>
                  <a:pt x="80697" y="6858000"/>
                </a:lnTo>
                <a:lnTo>
                  <a:pt x="37339" y="6516785"/>
                </a:lnTo>
                <a:cubicBezTo>
                  <a:pt x="12648" y="6273664"/>
                  <a:pt x="0" y="6026982"/>
                  <a:pt x="0" y="5777347"/>
                </a:cubicBezTo>
                <a:cubicBezTo>
                  <a:pt x="0" y="3530630"/>
                  <a:pt x="1024495" y="1523197"/>
                  <a:pt x="2631803" y="196728"/>
                </a:cubicBezTo>
                <a:close/>
              </a:path>
            </a:pathLst>
          </a:custGeom>
        </p:spPr>
      </p:pic>
      <p:sp>
        <p:nvSpPr>
          <p:cNvPr id="11" name="Arc 10">
            <a:extLst>
              <a:ext uri="{FF2B5EF4-FFF2-40B4-BE49-F238E27FC236}">
                <a16:creationId xmlns:a16="http://schemas.microsoft.com/office/drawing/2014/main" id="{F37E8EB2-7BE0-4F3D-921C-F4E9C2C14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E77AE46B-A945-4A7E-9911-903176079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446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4618C4-378A-4CDF-B2CA-1A3AF8A2BE88}"/>
              </a:ext>
            </a:extLst>
          </p:cNvPr>
          <p:cNvSpPr>
            <a:spLocks noGrp="1"/>
          </p:cNvSpPr>
          <p:nvPr>
            <p:ph type="title"/>
          </p:nvPr>
        </p:nvSpPr>
        <p:spPr>
          <a:xfrm>
            <a:off x="838200" y="963877"/>
            <a:ext cx="3494362" cy="4930246"/>
          </a:xfrm>
        </p:spPr>
        <p:txBody>
          <a:bodyPr>
            <a:normAutofit/>
          </a:bodyPr>
          <a:lstStyle/>
          <a:p>
            <a:pPr algn="r"/>
            <a:r>
              <a:rPr lang="tr-TR">
                <a:solidFill>
                  <a:schemeClr val="accent1"/>
                </a:solidFill>
              </a:rPr>
              <a:t>Objectives</a:t>
            </a:r>
            <a:endParaRPr lang="en-US">
              <a:solidFill>
                <a:schemeClr val="accent1"/>
              </a:solidFill>
            </a:endParaRPr>
          </a:p>
        </p:txBody>
      </p:sp>
      <p:cxnSp>
        <p:nvCxnSpPr>
          <p:cNvPr id="12"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56365A9-B2FE-40E7-9BBA-75A9F008C40A}"/>
              </a:ext>
            </a:extLst>
          </p:cNvPr>
          <p:cNvSpPr>
            <a:spLocks noGrp="1"/>
          </p:cNvSpPr>
          <p:nvPr>
            <p:ph idx="1"/>
          </p:nvPr>
        </p:nvSpPr>
        <p:spPr>
          <a:xfrm>
            <a:off x="4976031" y="963877"/>
            <a:ext cx="6377769" cy="4930246"/>
          </a:xfrm>
        </p:spPr>
        <p:txBody>
          <a:bodyPr anchor="ctr">
            <a:normAutofit/>
          </a:bodyPr>
          <a:lstStyle/>
          <a:p>
            <a:r>
              <a:rPr lang="tr-TR" sz="2400"/>
              <a:t>To be able study electric vehicle powertrains in a laboratory environment</a:t>
            </a:r>
          </a:p>
          <a:p>
            <a:r>
              <a:rPr lang="en-US" sz="2400"/>
              <a:t>to have a LabVIEW software that is more capable then the proprietary software</a:t>
            </a:r>
            <a:r>
              <a:rPr lang="tr-TR" sz="2400"/>
              <a:t> </a:t>
            </a:r>
            <a:r>
              <a:rPr lang="en-US" sz="2400"/>
              <a:t>of VFD producers</a:t>
            </a:r>
            <a:endParaRPr lang="tr-TR" sz="2400"/>
          </a:p>
          <a:p>
            <a:r>
              <a:rPr lang="en-US" sz="2400"/>
              <a:t>to be able to conduct common vehicle tests like </a:t>
            </a:r>
            <a:r>
              <a:rPr lang="tr-TR" sz="2400"/>
              <a:t>WLTP</a:t>
            </a:r>
            <a:r>
              <a:rPr lang="en-US" sz="2400"/>
              <a:t>;</a:t>
            </a:r>
            <a:endParaRPr lang="tr-TR" sz="2400"/>
          </a:p>
          <a:p>
            <a:r>
              <a:rPr lang="en-US" sz="2400"/>
              <a:t>to develop a computer model for the brake motor which represents the vehicle and road conditions</a:t>
            </a:r>
            <a:endParaRPr lang="tr-TR" sz="2400"/>
          </a:p>
          <a:p>
            <a:r>
              <a:rPr lang="en-US" sz="2400"/>
              <a:t>to be able to control the speed and torque of the different drives through</a:t>
            </a:r>
            <a:r>
              <a:rPr lang="tr-TR" sz="2400"/>
              <a:t> LabVIEW manually</a:t>
            </a:r>
            <a:endParaRPr lang="en-US" sz="2400"/>
          </a:p>
        </p:txBody>
      </p:sp>
    </p:spTree>
    <p:extLst>
      <p:ext uri="{BB962C8B-B14F-4D97-AF65-F5344CB8AC3E}">
        <p14:creationId xmlns:p14="http://schemas.microsoft.com/office/powerpoint/2010/main" val="348349259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2CF7C-0FE5-473A-B4F9-7C873EC0FB3A}"/>
              </a:ext>
            </a:extLst>
          </p:cNvPr>
          <p:cNvSpPr>
            <a:spLocks noGrp="1"/>
          </p:cNvSpPr>
          <p:nvPr>
            <p:ph type="title"/>
          </p:nvPr>
        </p:nvSpPr>
        <p:spPr/>
        <p:txBody>
          <a:bodyPr/>
          <a:lstStyle/>
          <a:p>
            <a:r>
              <a:rPr lang="tr-TR" dirty="0"/>
              <a:t>Introduction</a:t>
            </a:r>
            <a:endParaRPr lang="en-US" dirty="0"/>
          </a:p>
        </p:txBody>
      </p:sp>
      <p:sp>
        <p:nvSpPr>
          <p:cNvPr id="3" name="Content Placeholder 2">
            <a:extLst>
              <a:ext uri="{FF2B5EF4-FFF2-40B4-BE49-F238E27FC236}">
                <a16:creationId xmlns:a16="http://schemas.microsoft.com/office/drawing/2014/main" id="{0E328585-E880-4341-A9BD-864E2B5B8255}"/>
              </a:ext>
            </a:extLst>
          </p:cNvPr>
          <p:cNvSpPr>
            <a:spLocks noGrp="1"/>
          </p:cNvSpPr>
          <p:nvPr>
            <p:ph idx="1"/>
          </p:nvPr>
        </p:nvSpPr>
        <p:spPr>
          <a:xfrm>
            <a:off x="838200" y="1825625"/>
            <a:ext cx="4336312" cy="4351338"/>
          </a:xfrm>
        </p:spPr>
        <p:txBody>
          <a:bodyPr/>
          <a:lstStyle/>
          <a:p>
            <a:r>
              <a:rPr lang="tr-TR" dirty="0"/>
              <a:t>Vehicle electrification to tackle climate change</a:t>
            </a:r>
          </a:p>
          <a:p>
            <a:r>
              <a:rPr lang="tr-TR" dirty="0"/>
              <a:t>Transportation sector %20.45 in 2014</a:t>
            </a:r>
          </a:p>
          <a:p>
            <a:r>
              <a:rPr lang="tr-TR" dirty="0"/>
              <a:t>Life-cycle emissions of a vehicle comparison</a:t>
            </a:r>
          </a:p>
          <a:p>
            <a:endParaRPr lang="tr-TR" dirty="0"/>
          </a:p>
        </p:txBody>
      </p:sp>
      <p:pic>
        <p:nvPicPr>
          <p:cNvPr id="4" name="Picture 3">
            <a:extLst>
              <a:ext uri="{FF2B5EF4-FFF2-40B4-BE49-F238E27FC236}">
                <a16:creationId xmlns:a16="http://schemas.microsoft.com/office/drawing/2014/main" id="{21417115-E660-421C-A99D-BFBF4697FE22}"/>
              </a:ext>
            </a:extLst>
          </p:cNvPr>
          <p:cNvPicPr>
            <a:picLocks noChangeAspect="1"/>
          </p:cNvPicPr>
          <p:nvPr/>
        </p:nvPicPr>
        <p:blipFill>
          <a:blip r:embed="rId3"/>
          <a:stretch>
            <a:fillRect/>
          </a:stretch>
        </p:blipFill>
        <p:spPr>
          <a:xfrm>
            <a:off x="5341816" y="379345"/>
            <a:ext cx="6172517" cy="2622685"/>
          </a:xfrm>
          <a:prstGeom prst="rect">
            <a:avLst/>
          </a:prstGeom>
        </p:spPr>
      </p:pic>
      <p:pic>
        <p:nvPicPr>
          <p:cNvPr id="5" name="Picture 4">
            <a:extLst>
              <a:ext uri="{FF2B5EF4-FFF2-40B4-BE49-F238E27FC236}">
                <a16:creationId xmlns:a16="http://schemas.microsoft.com/office/drawing/2014/main" id="{294BE3AB-4044-4130-9C18-96037810FB50}"/>
              </a:ext>
            </a:extLst>
          </p:cNvPr>
          <p:cNvPicPr>
            <a:picLocks noChangeAspect="1"/>
          </p:cNvPicPr>
          <p:nvPr/>
        </p:nvPicPr>
        <p:blipFill>
          <a:blip r:embed="rId4"/>
          <a:stretch>
            <a:fillRect/>
          </a:stretch>
        </p:blipFill>
        <p:spPr>
          <a:xfrm>
            <a:off x="5233860" y="3222457"/>
            <a:ext cx="6388428" cy="3270418"/>
          </a:xfrm>
          <a:prstGeom prst="rect">
            <a:avLst/>
          </a:prstGeom>
        </p:spPr>
      </p:pic>
    </p:spTree>
    <p:extLst>
      <p:ext uri="{BB962C8B-B14F-4D97-AF65-F5344CB8AC3E}">
        <p14:creationId xmlns:p14="http://schemas.microsoft.com/office/powerpoint/2010/main" val="169224686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D8132-A09C-49D5-A8EA-0721697F25ED}"/>
              </a:ext>
            </a:extLst>
          </p:cNvPr>
          <p:cNvSpPr>
            <a:spLocks noGrp="1"/>
          </p:cNvSpPr>
          <p:nvPr>
            <p:ph type="title"/>
          </p:nvPr>
        </p:nvSpPr>
        <p:spPr/>
        <p:txBody>
          <a:bodyPr/>
          <a:lstStyle/>
          <a:p>
            <a:r>
              <a:rPr lang="en-US" dirty="0"/>
              <a:t>Worldwide </a:t>
            </a:r>
            <a:r>
              <a:rPr lang="en-US" dirty="0" err="1"/>
              <a:t>Harmonised</a:t>
            </a:r>
            <a:r>
              <a:rPr lang="en-US" dirty="0"/>
              <a:t> Light Vehicle Test Procedure</a:t>
            </a:r>
          </a:p>
        </p:txBody>
      </p:sp>
      <p:pic>
        <p:nvPicPr>
          <p:cNvPr id="4" name="Content Placeholder 3">
            <a:extLst>
              <a:ext uri="{FF2B5EF4-FFF2-40B4-BE49-F238E27FC236}">
                <a16:creationId xmlns:a16="http://schemas.microsoft.com/office/drawing/2014/main" id="{2DE0803A-320E-49AD-A8E1-CCF3F50EFEEB}"/>
              </a:ext>
            </a:extLst>
          </p:cNvPr>
          <p:cNvPicPr>
            <a:picLocks noGrp="1" noChangeAspect="1"/>
          </p:cNvPicPr>
          <p:nvPr>
            <p:ph idx="1"/>
          </p:nvPr>
        </p:nvPicPr>
        <p:blipFill rotWithShape="1">
          <a:blip r:embed="rId3"/>
          <a:srcRect t="14103"/>
          <a:stretch/>
        </p:blipFill>
        <p:spPr>
          <a:xfrm>
            <a:off x="1" y="2799906"/>
            <a:ext cx="12192000" cy="4058093"/>
          </a:xfrm>
          <a:prstGeom prst="rect">
            <a:avLst/>
          </a:prstGeom>
        </p:spPr>
      </p:pic>
    </p:spTree>
    <p:extLst>
      <p:ext uri="{BB962C8B-B14F-4D97-AF65-F5344CB8AC3E}">
        <p14:creationId xmlns:p14="http://schemas.microsoft.com/office/powerpoint/2010/main" val="134805755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CCDF-44CF-4ADA-81DC-F2247FE805AA}"/>
              </a:ext>
            </a:extLst>
          </p:cNvPr>
          <p:cNvSpPr>
            <a:spLocks noGrp="1"/>
          </p:cNvSpPr>
          <p:nvPr>
            <p:ph type="title"/>
          </p:nvPr>
        </p:nvSpPr>
        <p:spPr/>
        <p:txBody>
          <a:bodyPr/>
          <a:lstStyle/>
          <a:p>
            <a:r>
              <a:rPr lang="en-US" dirty="0"/>
              <a:t>Worldwide </a:t>
            </a:r>
            <a:r>
              <a:rPr lang="en-US" dirty="0" err="1"/>
              <a:t>Harmonised</a:t>
            </a:r>
            <a:r>
              <a:rPr lang="en-US" dirty="0"/>
              <a:t> Light Vehicle Test Procedure</a:t>
            </a:r>
          </a:p>
        </p:txBody>
      </p:sp>
      <p:pic>
        <p:nvPicPr>
          <p:cNvPr id="5" name="Content Placeholder 4" descr="A close up of a map&#10;&#10;Description automatically generated">
            <a:extLst>
              <a:ext uri="{FF2B5EF4-FFF2-40B4-BE49-F238E27FC236}">
                <a16:creationId xmlns:a16="http://schemas.microsoft.com/office/drawing/2014/main" id="{45C43985-91D4-4918-8344-5FBDEBD4A2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986" y="1690688"/>
            <a:ext cx="11780656" cy="2228850"/>
          </a:xfrm>
        </p:spPr>
      </p:pic>
      <p:pic>
        <p:nvPicPr>
          <p:cNvPr id="7" name="Picture 6" descr="A screenshot of a cell phone&#10;&#10;Description automatically generated">
            <a:extLst>
              <a:ext uri="{FF2B5EF4-FFF2-40B4-BE49-F238E27FC236}">
                <a16:creationId xmlns:a16="http://schemas.microsoft.com/office/drawing/2014/main" id="{A5045AA8-B787-435D-90D6-65D5FCF78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812" y="4264025"/>
            <a:ext cx="11221212" cy="2228850"/>
          </a:xfrm>
          <a:prstGeom prst="rect">
            <a:avLst/>
          </a:prstGeom>
        </p:spPr>
      </p:pic>
    </p:spTree>
    <p:extLst>
      <p:ext uri="{BB962C8B-B14F-4D97-AF65-F5344CB8AC3E}">
        <p14:creationId xmlns:p14="http://schemas.microsoft.com/office/powerpoint/2010/main" val="222375378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1151-4F5C-46F7-9F9C-5A779E58A7E4}"/>
              </a:ext>
            </a:extLst>
          </p:cNvPr>
          <p:cNvSpPr>
            <a:spLocks noGrp="1"/>
          </p:cNvSpPr>
          <p:nvPr>
            <p:ph type="title"/>
          </p:nvPr>
        </p:nvSpPr>
        <p:spPr>
          <a:xfrm>
            <a:off x="8017254" y="525439"/>
            <a:ext cx="3336545" cy="1657614"/>
          </a:xfrm>
        </p:spPr>
        <p:txBody>
          <a:bodyPr>
            <a:normAutofit/>
          </a:bodyPr>
          <a:lstStyle/>
          <a:p>
            <a:r>
              <a:rPr lang="tr-TR" sz="3600"/>
              <a:t>Torque Setpoint Generation Algorithm</a:t>
            </a:r>
            <a:endParaRPr lang="en-US" sz="3600"/>
          </a:p>
        </p:txBody>
      </p:sp>
      <p:pic>
        <p:nvPicPr>
          <p:cNvPr id="9" name="Picture 8" descr="A drawing of a map&#10;&#10;Description automatically generated">
            <a:extLst>
              <a:ext uri="{FF2B5EF4-FFF2-40B4-BE49-F238E27FC236}">
                <a16:creationId xmlns:a16="http://schemas.microsoft.com/office/drawing/2014/main" id="{DC5117D8-CAF8-4A91-8A9D-1E80B3CEA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08" y="1271183"/>
            <a:ext cx="3917965" cy="2056931"/>
          </a:xfrm>
          <a:prstGeom prst="rect">
            <a:avLst/>
          </a:prstGeom>
        </p:spPr>
      </p:pic>
      <p:cxnSp>
        <p:nvCxnSpPr>
          <p:cNvPr id="16" name="Straight Connector 15">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CD87F01-4C67-438D-BAD9-672EF3349284}"/>
              </a:ext>
            </a:extLst>
          </p:cNvPr>
          <p:cNvPicPr>
            <a:picLocks noChangeAspect="1"/>
          </p:cNvPicPr>
          <p:nvPr/>
        </p:nvPicPr>
        <p:blipFill>
          <a:blip r:embed="rId4"/>
          <a:stretch>
            <a:fillRect/>
          </a:stretch>
        </p:blipFill>
        <p:spPr>
          <a:xfrm>
            <a:off x="4906370" y="977436"/>
            <a:ext cx="2628285" cy="453379"/>
          </a:xfrm>
          <a:prstGeom prst="rect">
            <a:avLst/>
          </a:prstGeom>
        </p:spPr>
      </p:pic>
      <p:cxnSp>
        <p:nvCxnSpPr>
          <p:cNvPr id="18" name="Straight Connector 17">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2B3BF53-7159-4E61-A330-4EABA0DAB3A8}"/>
              </a:ext>
            </a:extLst>
          </p:cNvPr>
          <p:cNvPicPr>
            <a:picLocks noChangeAspect="1"/>
          </p:cNvPicPr>
          <p:nvPr/>
        </p:nvPicPr>
        <p:blipFill>
          <a:blip r:embed="rId5"/>
          <a:stretch>
            <a:fillRect/>
          </a:stretch>
        </p:blipFill>
        <p:spPr>
          <a:xfrm>
            <a:off x="4902652" y="2739499"/>
            <a:ext cx="2628286" cy="1169586"/>
          </a:xfrm>
          <a:prstGeom prst="rect">
            <a:avLst/>
          </a:prstGeom>
        </p:spPr>
      </p:pic>
      <p:cxnSp>
        <p:nvCxnSpPr>
          <p:cNvPr id="20" name="Straight Connector 19">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CC19A5C4-8373-4456-BE57-33F34EEA5BEE}"/>
              </a:ext>
            </a:extLst>
          </p:cNvPr>
          <p:cNvPicPr>
            <a:picLocks noChangeAspect="1"/>
          </p:cNvPicPr>
          <p:nvPr/>
        </p:nvPicPr>
        <p:blipFill>
          <a:blip r:embed="rId6"/>
          <a:stretch>
            <a:fillRect/>
          </a:stretch>
        </p:blipFill>
        <p:spPr>
          <a:xfrm>
            <a:off x="402609" y="5322119"/>
            <a:ext cx="2221053" cy="627447"/>
          </a:xfrm>
          <a:prstGeom prst="rect">
            <a:avLst/>
          </a:prstGeom>
        </p:spPr>
      </p:pic>
      <p:pic>
        <p:nvPicPr>
          <p:cNvPr id="6" name="Picture 5">
            <a:extLst>
              <a:ext uri="{FF2B5EF4-FFF2-40B4-BE49-F238E27FC236}">
                <a16:creationId xmlns:a16="http://schemas.microsoft.com/office/drawing/2014/main" id="{8AA5E45B-8046-48EC-9986-7A1F81894E66}"/>
              </a:ext>
            </a:extLst>
          </p:cNvPr>
          <p:cNvPicPr>
            <a:picLocks noChangeAspect="1"/>
          </p:cNvPicPr>
          <p:nvPr/>
        </p:nvPicPr>
        <p:blipFill>
          <a:blip r:embed="rId7"/>
          <a:stretch>
            <a:fillRect/>
          </a:stretch>
        </p:blipFill>
        <p:spPr>
          <a:xfrm>
            <a:off x="3162822" y="5346704"/>
            <a:ext cx="4364400" cy="578282"/>
          </a:xfrm>
          <a:prstGeom prst="rect">
            <a:avLst/>
          </a:prstGeom>
        </p:spPr>
      </p:pic>
      <p:sp>
        <p:nvSpPr>
          <p:cNvPr id="13" name="Content Placeholder 12">
            <a:extLst>
              <a:ext uri="{FF2B5EF4-FFF2-40B4-BE49-F238E27FC236}">
                <a16:creationId xmlns:a16="http://schemas.microsoft.com/office/drawing/2014/main" id="{1C3E0ADC-12B1-45E2-B8D6-9059A869BB05}"/>
              </a:ext>
            </a:extLst>
          </p:cNvPr>
          <p:cNvSpPr>
            <a:spLocks noGrp="1"/>
          </p:cNvSpPr>
          <p:nvPr>
            <p:ph idx="1"/>
          </p:nvPr>
        </p:nvSpPr>
        <p:spPr>
          <a:xfrm>
            <a:off x="8017254" y="2274491"/>
            <a:ext cx="3336546" cy="3902472"/>
          </a:xfrm>
        </p:spPr>
        <p:txBody>
          <a:bodyPr>
            <a:normAutofit/>
          </a:bodyPr>
          <a:lstStyle/>
          <a:p>
            <a:endParaRPr lang="en-US" sz="2000"/>
          </a:p>
        </p:txBody>
      </p:sp>
      <p:cxnSp>
        <p:nvCxnSpPr>
          <p:cNvPr id="22" name="Straight Connector 21">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19133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9B4B0-7E1C-4486-88ED-0E41D277C240}"/>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a:t>Experimental Setup</a:t>
            </a:r>
          </a:p>
        </p:txBody>
      </p:sp>
      <p:pic>
        <p:nvPicPr>
          <p:cNvPr id="5" name="Content Placeholder 4" descr="A picture containing building, indoor, table, truck&#10;&#10;Description automatically generated">
            <a:extLst>
              <a:ext uri="{FF2B5EF4-FFF2-40B4-BE49-F238E27FC236}">
                <a16:creationId xmlns:a16="http://schemas.microsoft.com/office/drawing/2014/main" id="{FBC70002-87DE-419E-8CCC-4AF29798B9B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997" r="1" b="192"/>
          <a:stretch/>
        </p:blipFill>
        <p:spPr>
          <a:xfrm>
            <a:off x="413725" y="439480"/>
            <a:ext cx="11138195" cy="5037396"/>
          </a:xfrm>
          <a:prstGeom prst="rect">
            <a:avLst/>
          </a:prstGeom>
          <a:ln w="19050">
            <a:solidFill>
              <a:schemeClr val="tx1"/>
            </a:solidFill>
            <a:miter lim="800000"/>
          </a:ln>
        </p:spPr>
      </p:pic>
      <p:pic>
        <p:nvPicPr>
          <p:cNvPr id="17" name="Picture 16" descr="A picture containing sitting, front, large, standing&#10;&#10;Description automatically generated">
            <a:extLst>
              <a:ext uri="{FF2B5EF4-FFF2-40B4-BE49-F238E27FC236}">
                <a16:creationId xmlns:a16="http://schemas.microsoft.com/office/drawing/2014/main" id="{9E8663B6-17C4-4EFF-9EAC-D211A2DD1A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699773"/>
            <a:ext cx="1531088" cy="1158227"/>
          </a:xfrm>
          <a:prstGeom prst="rect">
            <a:avLst/>
          </a:prstGeom>
        </p:spPr>
      </p:pic>
    </p:spTree>
    <p:extLst>
      <p:ext uri="{BB962C8B-B14F-4D97-AF65-F5344CB8AC3E}">
        <p14:creationId xmlns:p14="http://schemas.microsoft.com/office/powerpoint/2010/main" val="3210992371"/>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5C684C69-E54F-4C45-A92D-4C40CECA6C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7778" y="843516"/>
            <a:ext cx="7378994" cy="6014484"/>
          </a:xfrm>
        </p:spPr>
      </p:pic>
      <p:sp>
        <p:nvSpPr>
          <p:cNvPr id="6" name="TextBox 5">
            <a:extLst>
              <a:ext uri="{FF2B5EF4-FFF2-40B4-BE49-F238E27FC236}">
                <a16:creationId xmlns:a16="http://schemas.microsoft.com/office/drawing/2014/main" id="{E78BD84B-239E-445E-BDF4-EDA6F2D8CE47}"/>
              </a:ext>
            </a:extLst>
          </p:cNvPr>
          <p:cNvSpPr txBox="1"/>
          <p:nvPr/>
        </p:nvSpPr>
        <p:spPr>
          <a:xfrm>
            <a:off x="3919870" y="205562"/>
            <a:ext cx="6251944" cy="461665"/>
          </a:xfrm>
          <a:prstGeom prst="rect">
            <a:avLst/>
          </a:prstGeom>
          <a:noFill/>
        </p:spPr>
        <p:txBody>
          <a:bodyPr wrap="square" rtlCol="0">
            <a:spAutoFit/>
          </a:bodyPr>
          <a:lstStyle/>
          <a:p>
            <a:r>
              <a:rPr lang="tr-TR" sz="2400" dirty="0"/>
              <a:t>Overview of the Whole System</a:t>
            </a:r>
            <a:endParaRPr lang="en-US" sz="2400" dirty="0"/>
          </a:p>
        </p:txBody>
      </p:sp>
    </p:spTree>
    <p:extLst>
      <p:ext uri="{BB962C8B-B14F-4D97-AF65-F5344CB8AC3E}">
        <p14:creationId xmlns:p14="http://schemas.microsoft.com/office/powerpoint/2010/main" val="426631512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2156</Words>
  <Application>Microsoft Office PowerPoint</Application>
  <PresentationFormat>Widescreen</PresentationFormat>
  <Paragraphs>180</Paragraphs>
  <Slides>21</Slides>
  <Notes>19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Rockwell Nova</vt:lpstr>
      <vt:lpstr>Office Theme</vt:lpstr>
      <vt:lpstr>Development of a LabVIEW Based Measurement and Control System for an Electric Vehicle Powertrain Test Bench</vt:lpstr>
      <vt:lpstr>Problem?</vt:lpstr>
      <vt:lpstr>Objectives</vt:lpstr>
      <vt:lpstr>Introduction</vt:lpstr>
      <vt:lpstr>Worldwide Harmonised Light Vehicle Test Procedure</vt:lpstr>
      <vt:lpstr>Worldwide Harmonised Light Vehicle Test Procedure</vt:lpstr>
      <vt:lpstr>Torque Setpoint Generation Algorithm</vt:lpstr>
      <vt:lpstr>Experimental Setup</vt:lpstr>
      <vt:lpstr>PowerPoint Presentation</vt:lpstr>
      <vt:lpstr>Vehicle Motor Configuration</vt:lpstr>
      <vt:lpstr>Vehicle Configurations</vt:lpstr>
      <vt:lpstr>Serial Communication with RS485</vt:lpstr>
      <vt:lpstr>Signal Interception and Deciphering to use Modbus-RTU</vt:lpstr>
      <vt:lpstr>Data Flow Chart of the LabVIEW Software</vt:lpstr>
      <vt:lpstr>Software User Interface </vt:lpstr>
      <vt:lpstr>PowerPoint Presentation</vt:lpstr>
      <vt:lpstr>Results – Low Cycle</vt:lpstr>
      <vt:lpstr>Conclusions &amp; Limitations</vt:lpstr>
      <vt:lpstr>Future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a LabVIEW Based Measurement and Control System for an Electric Vehicle Powertrain Test Bench</dc:title>
  <dc:creator>Arda Hatunoglu</dc:creator>
  <cp:lastModifiedBy>Arda Hatunoglu</cp:lastModifiedBy>
  <cp:revision>5</cp:revision>
  <dcterms:created xsi:type="dcterms:W3CDTF">2020-03-12T10:40:35Z</dcterms:created>
  <dcterms:modified xsi:type="dcterms:W3CDTF">2020-03-12T13:22:26Z</dcterms:modified>
</cp:coreProperties>
</file>